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81" r:id="rId12"/>
    <p:sldId id="282" r:id="rId13"/>
    <p:sldId id="283" r:id="rId14"/>
    <p:sldId id="284" r:id="rId15"/>
    <p:sldId id="266" r:id="rId16"/>
    <p:sldId id="267" r:id="rId17"/>
    <p:sldId id="270" r:id="rId18"/>
    <p:sldId id="269" r:id="rId19"/>
    <p:sldId id="271" r:id="rId20"/>
    <p:sldId id="272" r:id="rId21"/>
    <p:sldId id="273" r:id="rId22"/>
    <p:sldId id="274" r:id="rId23"/>
    <p:sldId id="275" r:id="rId24"/>
    <p:sldId id="280" r:id="rId25"/>
    <p:sldId id="286" r:id="rId26"/>
    <p:sldId id="285" r:id="rId27"/>
    <p:sldId id="287" r:id="rId28"/>
    <p:sldId id="289" r:id="rId29"/>
    <p:sldId id="288" r:id="rId30"/>
    <p:sldId id="290" r:id="rId31"/>
    <p:sldId id="291" r:id="rId32"/>
    <p:sldId id="292" r:id="rId33"/>
    <p:sldId id="293" r:id="rId34"/>
    <p:sldId id="294" r:id="rId35"/>
    <p:sldId id="296" r:id="rId36"/>
    <p:sldId id="297" r:id="rId37"/>
    <p:sldId id="298" r:id="rId38"/>
    <p:sldId id="300" r:id="rId39"/>
    <p:sldId id="301" r:id="rId40"/>
    <p:sldId id="302" r:id="rId41"/>
    <p:sldId id="303" r:id="rId42"/>
    <p:sldId id="304" r:id="rId43"/>
    <p:sldId id="299" r:id="rId44"/>
    <p:sldId id="305" r:id="rId45"/>
    <p:sldId id="307" r:id="rId46"/>
    <p:sldId id="308" r:id="rId47"/>
    <p:sldId id="310" r:id="rId48"/>
    <p:sldId id="311" r:id="rId49"/>
    <p:sldId id="312" r:id="rId50"/>
    <p:sldId id="306" r:id="rId51"/>
    <p:sldId id="313" r:id="rId52"/>
    <p:sldId id="314" r:id="rId53"/>
    <p:sldId id="316" r:id="rId54"/>
    <p:sldId id="315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9" autoAdjust="0"/>
    <p:restoredTop sz="94646"/>
  </p:normalViewPr>
  <p:slideViewPr>
    <p:cSldViewPr snapToGrid="0">
      <p:cViewPr varScale="1">
        <p:scale>
          <a:sx n="84" d="100"/>
          <a:sy n="84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presProps" Target="pres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979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48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96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711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98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174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478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228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22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778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22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40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291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243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73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68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50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68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56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06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61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964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4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  <a14:imgEffect>
                      <a14:colorTemperature colorTemp="4734"/>
                    </a14:imgEffect>
                    <a14:imgEffect>
                      <a14:saturation sat="151000"/>
                    </a14:imgEffect>
                  </a14:imgLayer>
                </a14:imgProps>
              </a:ext>
            </a:extLst>
          </a:blip>
          <a:srcRect/>
          <a:tile tx="0" ty="0" sx="80000" sy="8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08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4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  <a14:imgEffect>
                      <a14:colorTemperature colorTemp="4734"/>
                    </a14:imgEffect>
                    <a14:imgEffect>
                      <a14:saturation sat="151000"/>
                    </a14:imgEffect>
                  </a14:imgLayer>
                </a14:imgProps>
              </a:ext>
            </a:extLst>
          </a:blip>
          <a:srcRect/>
          <a:tile tx="0" ty="0" sx="80000" sy="8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51761-73BD-4229-9979-F68891DCC11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FAD43-C563-4184-A1D6-523C26BC5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87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gi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5.png"/><Relationship Id="rId5" Type="http://schemas.openxmlformats.org/officeDocument/2006/relationships/image" Target="../media/image27.png"/><Relationship Id="rId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32" y="4093194"/>
            <a:ext cx="5713488" cy="22707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108" y="646902"/>
            <a:ext cx="4157014" cy="415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8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4734"/>
                    </a14:imgEffect>
                    <a14:imgEffect>
                      <a14:saturation sat="151000"/>
                    </a14:imgEffect>
                  </a14:imgLayer>
                </a14:imgProps>
              </a:ext>
            </a:extLst>
          </a:blip>
          <a:srcRect/>
          <a:tile tx="0" ty="0" sx="80000" sy="8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086" y="27252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5400" dirty="0" err="1" smtClean="0">
                <a:latin typeface="Songti TC" charset="-120"/>
                <a:ea typeface="Songti TC" charset="-120"/>
                <a:cs typeface="Songti TC" charset="-120"/>
              </a:rPr>
              <a:t>PoseNet</a:t>
            </a:r>
            <a:r>
              <a:rPr lang="en-US" altLang="zh-TW" sz="54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5400" dirty="0" smtClean="0">
                <a:latin typeface="Songti TC" charset="-120"/>
                <a:ea typeface="Songti TC" charset="-120"/>
                <a:cs typeface="Songti TC" charset="-120"/>
              </a:rPr>
              <a:t>影像讀入</a:t>
            </a:r>
            <a:endParaRPr lang="zh-TW" altLang="en-US" sz="54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3086" y="1598091"/>
            <a:ext cx="11484594" cy="5167312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利用</a:t>
            </a:r>
            <a:r>
              <a:rPr lang="en-US" altLang="zh-TW" sz="3200" dirty="0" err="1" smtClean="0">
                <a:latin typeface="Songti TC" charset="-120"/>
                <a:ea typeface="Songti TC" charset="-120"/>
                <a:cs typeface="Songti TC" charset="-120"/>
              </a:rPr>
              <a:t>Tensorflow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所開發出來的機器學</a:t>
            </a:r>
            <a:r>
              <a:rPr lang="zh-TW" altLang="en-US" sz="3200" dirty="0">
                <a:latin typeface="Songti TC" charset="-120"/>
                <a:ea typeface="Songti TC" charset="-120"/>
                <a:cs typeface="Songti TC" charset="-120"/>
              </a:rPr>
              <a:t>習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模型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en-US" altLang="zh-TW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Tensorflow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：</a:t>
            </a:r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Google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大腦團隊開發，用於各種感知和語言理解任務的機器學習</a:t>
            </a:r>
            <a:endParaRPr lang="en-US" altLang="zh-TW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建於瀏覽器的即時人體動作偵測系統（可不連網路）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姿勢估計：能在影像和視訊中檢測到人物的計算機技術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只會估計身體關節的位置，不會識別身分相關資訊（無個資問題）</a:t>
            </a:r>
            <a:endParaRPr lang="en-US" altLang="zh-TW" sz="2800" dirty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共有</a:t>
            </a:r>
            <a:r>
              <a:rPr lang="en-US" altLang="zh-TW" sz="3200" dirty="0" smtClean="0">
                <a:latin typeface="Songti TC" charset="-120"/>
                <a:ea typeface="Songti TC" charset="-120"/>
                <a:cs typeface="Songti TC" charset="-120"/>
              </a:rPr>
              <a:t>17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個姿勢關鍵點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我們只選取其中的五個（雙眼、雙耳、鼻子）</a:t>
            </a:r>
            <a:endParaRPr lang="en-US" altLang="zh-TW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可偵測單人或多人姿勢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/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528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2308" y="6080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5400" dirty="0" smtClean="0">
                <a:latin typeface="Songti TC" charset="-120"/>
                <a:ea typeface="Songti TC" charset="-120"/>
                <a:cs typeface="Songti TC" charset="-120"/>
              </a:rPr>
              <a:t>SVM</a:t>
            </a:r>
            <a:r>
              <a:rPr lang="zh-TW" altLang="en-US" sz="5400" dirty="0" smtClean="0">
                <a:latin typeface="Songti TC" charset="-120"/>
                <a:ea typeface="Songti TC" charset="-120"/>
                <a:cs typeface="Songti TC" charset="-120"/>
              </a:rPr>
              <a:t>分類器</a:t>
            </a:r>
            <a:r>
              <a:rPr lang="en-US" altLang="zh-TW" sz="54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5400" dirty="0" smtClean="0">
                <a:latin typeface="Songti TC" charset="-120"/>
                <a:ea typeface="Songti TC" charset="-120"/>
                <a:cs typeface="Songti TC" charset="-120"/>
              </a:rPr>
              <a:t>資料處理</a:t>
            </a:r>
            <a:endParaRPr lang="zh-TW" altLang="en-US" sz="54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2308" y="2101216"/>
            <a:ext cx="11384280" cy="4351338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Songti TC" charset="-120"/>
                <a:ea typeface="Songti TC" charset="-120"/>
                <a:cs typeface="Songti TC" charset="-120"/>
              </a:rPr>
              <a:t>SVM—Support Vector Machine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，支撐分類器、支援向量器</a:t>
            </a:r>
            <a:r>
              <a:rPr lang="en-US" altLang="zh-TW" sz="3200" dirty="0" smtClean="0">
                <a:latin typeface="Songti TC" charset="-120"/>
                <a:ea typeface="Songti TC" charset="-120"/>
                <a:cs typeface="Songti TC" charset="-120"/>
              </a:rPr>
              <a:t>…</a:t>
            </a:r>
            <a:endParaRPr lang="en-US" altLang="zh-TW" dirty="0" smtClean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機器學習中的監督視學習法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Calibri" panose="020F0502020204030204" pitchFamily="34" charset="0"/>
              <a:buChar char="-"/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用統計風險最小化的原則來估計一個分類的超平面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lvl="2">
              <a:buFont typeface="Calibri" panose="020F0502020204030204" pitchFamily="34" charset="0"/>
              <a:buChar char="-"/>
            </a:pP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找到一個決策邊界（</a:t>
            </a:r>
            <a:r>
              <a:rPr lang="en-US" altLang="zh-TW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dicision</a:t>
            </a:r>
            <a:r>
              <a:rPr lang="zh-TW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boundar</a:t>
            </a:r>
            <a:r>
              <a:rPr lang="en-US" altLang="zh-TW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y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），讓兩類之間的邊界（</a:t>
            </a:r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margins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）最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大化</a:t>
            </a:r>
            <a:endParaRPr lang="en-US" altLang="zh-TW" sz="2400" dirty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buNone/>
            </a:pP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Songti TC" charset="-120"/>
                <a:ea typeface="Songti TC" charset="-120"/>
                <a:cs typeface="Songti TC" charset="-120"/>
              </a:rPr>
              <a:t> </a:t>
            </a:r>
            <a:r>
              <a:rPr lang="zh-TW" altLang="en-US" sz="3200" dirty="0" smtClean="0">
                <a:solidFill>
                  <a:srgbClr val="002060"/>
                </a:solidFill>
                <a:latin typeface="Songti TC" charset="-120"/>
                <a:ea typeface="Songti TC" charset="-120"/>
                <a:cs typeface="Songti TC" charset="-120"/>
              </a:rPr>
              <a:t>（</a:t>
            </a:r>
            <a:r>
              <a:rPr lang="zh-TW" altLang="en-US" sz="3200" dirty="0" smtClean="0">
                <a:solidFill>
                  <a:srgbClr val="002060"/>
                </a:solidFill>
                <a:latin typeface="Songti TC" charset="-120"/>
                <a:ea typeface="Songti TC" charset="-120"/>
                <a:cs typeface="Songti TC" charset="-120"/>
              </a:rPr>
              <a:t>訓練好</a:t>
            </a:r>
            <a:r>
              <a:rPr lang="zh-TW" altLang="en-US" sz="3200" dirty="0" smtClean="0">
                <a:solidFill>
                  <a:srgbClr val="002060"/>
                </a:solidFill>
                <a:latin typeface="Songti TC" charset="-120"/>
                <a:ea typeface="Songti TC" charset="-120"/>
                <a:cs typeface="Songti TC" charset="-120"/>
              </a:rPr>
              <a:t>的分類器模型可將輸入的資料進行分類、</a:t>
            </a:r>
            <a:r>
              <a:rPr lang="zh-TW" altLang="en-US" sz="3200" dirty="0" smtClean="0">
                <a:solidFill>
                  <a:srgbClr val="002060"/>
                </a:solidFill>
                <a:latin typeface="Songti TC" charset="-120"/>
                <a:ea typeface="Songti TC" charset="-120"/>
                <a:cs typeface="Songti TC" charset="-120"/>
              </a:rPr>
              <a:t>判斷）</a:t>
            </a:r>
            <a:endParaRPr lang="zh-TW" altLang="en-US" sz="3200" dirty="0">
              <a:solidFill>
                <a:srgbClr val="00206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37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670560" y="449625"/>
            <a:ext cx="10817506" cy="1325563"/>
          </a:xfrm>
        </p:spPr>
        <p:txBody>
          <a:bodyPr>
            <a:normAutofit/>
          </a:bodyPr>
          <a:lstStyle/>
          <a:p>
            <a:r>
              <a:rPr lang="en-US" altLang="zh-TW" sz="4800" b="1" dirty="0" smtClean="0">
                <a:latin typeface="Songti TC" charset="-120"/>
                <a:ea typeface="Songti TC" charset="-120"/>
                <a:cs typeface="Songti TC" charset="-120"/>
              </a:rPr>
              <a:t>SVM</a:t>
            </a:r>
            <a:r>
              <a:rPr lang="zh-TW" altLang="en-US" sz="4800" b="1" dirty="0" smtClean="0">
                <a:latin typeface="Songti TC" charset="-120"/>
                <a:ea typeface="Songti TC" charset="-120"/>
                <a:cs typeface="Songti TC" charset="-120"/>
              </a:rPr>
              <a:t>分類器</a:t>
            </a:r>
            <a:r>
              <a:rPr lang="en-US" altLang="zh-TW" sz="4800" b="1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4800" b="1" dirty="0" smtClean="0">
                <a:latin typeface="Songti TC" charset="-120"/>
                <a:ea typeface="Songti TC" charset="-120"/>
                <a:cs typeface="Songti TC" charset="-120"/>
              </a:rPr>
              <a:t>資料處理</a:t>
            </a:r>
            <a:endParaRPr lang="zh-TW" altLang="en-US" sz="2800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57" y="2279840"/>
            <a:ext cx="7735712" cy="435133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0560" y="1592308"/>
            <a:ext cx="10825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Songti TC" charset="-120"/>
                <a:ea typeface="Songti TC" charset="-120"/>
                <a:cs typeface="Songti TC" charset="-120"/>
              </a:rPr>
              <a:t>找到一個決策邊界（</a:t>
            </a:r>
            <a:r>
              <a:rPr lang="en-US" altLang="zh-TW" sz="2400" dirty="0" err="1">
                <a:latin typeface="Songti TC" charset="-120"/>
                <a:ea typeface="Songti TC" charset="-120"/>
                <a:cs typeface="Songti TC" charset="-120"/>
              </a:rPr>
              <a:t>dicision</a:t>
            </a:r>
            <a:r>
              <a:rPr lang="zh-TW" altLang="en-US" sz="2400" dirty="0">
                <a:latin typeface="Songti TC" charset="-120"/>
                <a:ea typeface="Songti TC" charset="-120"/>
                <a:cs typeface="Songti TC" charset="-120"/>
              </a:rPr>
              <a:t> </a:t>
            </a:r>
            <a:r>
              <a:rPr lang="en-US" altLang="zh-TW" sz="2400" dirty="0">
                <a:latin typeface="Songti TC" charset="-120"/>
                <a:ea typeface="Songti TC" charset="-120"/>
                <a:cs typeface="Songti TC" charset="-120"/>
              </a:rPr>
              <a:t>boundary</a:t>
            </a:r>
            <a:r>
              <a:rPr lang="zh-TW" altLang="en-US" sz="2400" dirty="0">
                <a:latin typeface="Songti TC" charset="-120"/>
                <a:ea typeface="Songti TC" charset="-120"/>
                <a:cs typeface="Songti TC" charset="-120"/>
              </a:rPr>
              <a:t>）</a:t>
            </a:r>
            <a:r>
              <a:rPr lang="zh-TW" altLang="en-US" sz="2400" dirty="0" smtClean="0">
                <a:latin typeface="Songti TC" charset="-120"/>
                <a:ea typeface="Songti TC" charset="-120"/>
                <a:cs typeface="Songti TC" charset="-120"/>
              </a:rPr>
              <a:t>，讓</a:t>
            </a:r>
            <a:r>
              <a:rPr lang="zh-TW" altLang="en-US" sz="2400" dirty="0">
                <a:latin typeface="Songti TC" charset="-120"/>
                <a:ea typeface="Songti TC" charset="-120"/>
                <a:cs typeface="Songti TC" charset="-120"/>
              </a:rPr>
              <a:t>兩類之間的邊界（</a:t>
            </a:r>
            <a:r>
              <a:rPr lang="en-US" altLang="zh-TW" sz="2400" dirty="0">
                <a:latin typeface="Songti TC" charset="-120"/>
                <a:ea typeface="Songti TC" charset="-120"/>
                <a:cs typeface="Songti TC" charset="-120"/>
              </a:rPr>
              <a:t>margins</a:t>
            </a:r>
            <a:r>
              <a:rPr lang="zh-TW" altLang="en-US" sz="2400" dirty="0">
                <a:latin typeface="Songti TC" charset="-120"/>
                <a:ea typeface="Songti TC" charset="-120"/>
                <a:cs typeface="Songti TC" charset="-120"/>
              </a:rPr>
              <a:t>）最大化</a:t>
            </a:r>
          </a:p>
        </p:txBody>
      </p:sp>
    </p:spTree>
    <p:extLst>
      <p:ext uri="{BB962C8B-B14F-4D97-AF65-F5344CB8AC3E}">
        <p14:creationId xmlns:p14="http://schemas.microsoft.com/office/powerpoint/2010/main" val="161523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0782" y="17637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訓練好的分類器模型可將輸入的資料進行分類、判斷</a:t>
            </a:r>
          </a:p>
          <a:p>
            <a:pPr marL="0" indent="0">
              <a:buNone/>
            </a:pPr>
            <a:endParaRPr lang="zh-TW" altLang="en-US" sz="32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070782" y="51589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latin typeface="Songti TC" charset="-120"/>
                <a:ea typeface="Songti TC" charset="-120"/>
                <a:cs typeface="Songti TC" charset="-120"/>
              </a:rPr>
              <a:t>SVM</a:t>
            </a:r>
            <a:r>
              <a:rPr lang="zh-TW" altLang="en-US" b="1" dirty="0" smtClean="0">
                <a:latin typeface="Songti TC" charset="-120"/>
                <a:ea typeface="Songti TC" charset="-120"/>
                <a:cs typeface="Songti TC" charset="-120"/>
              </a:rPr>
              <a:t>分類器</a:t>
            </a:r>
            <a:r>
              <a:rPr lang="en-US" altLang="zh-TW" b="1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b="1" dirty="0" smtClean="0">
                <a:latin typeface="Songti TC" charset="-120"/>
                <a:ea typeface="Songti TC" charset="-120"/>
                <a:cs typeface="Songti TC" charset="-120"/>
              </a:rPr>
              <a:t>資料處理</a:t>
            </a:r>
            <a:endParaRPr lang="zh-TW" altLang="en-US" sz="2700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19461" y="3939389"/>
            <a:ext cx="1766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dirty="0" smtClean="0">
                <a:solidFill>
                  <a:srgbClr val="C00000"/>
                </a:solidFill>
              </a:rPr>
              <a:t>DATA</a:t>
            </a:r>
            <a:endParaRPr lang="zh-TW" altLang="en-US" sz="5400" b="1" dirty="0">
              <a:solidFill>
                <a:srgbClr val="C0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 rot="16200000">
            <a:off x="5329288" y="2686671"/>
            <a:ext cx="2784427" cy="3523085"/>
            <a:chOff x="4338808" y="2849788"/>
            <a:chExt cx="1800225" cy="1973785"/>
          </a:xfrm>
          <a:solidFill>
            <a:srgbClr val="C00000"/>
          </a:solidFill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38808" y="2849788"/>
              <a:ext cx="1800225" cy="153352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8" name="向左箭號 7"/>
            <p:cNvSpPr/>
            <p:nvPr/>
          </p:nvSpPr>
          <p:spPr>
            <a:xfrm rot="18180790">
              <a:off x="4685300" y="4461781"/>
              <a:ext cx="475989" cy="244997"/>
            </a:xfrm>
            <a:prstGeom prst="leftArrow">
              <a:avLst/>
            </a:prstGeom>
            <a:solidFill>
              <a:srgbClr val="5F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左箭號 8"/>
            <p:cNvSpPr/>
            <p:nvPr/>
          </p:nvSpPr>
          <p:spPr>
            <a:xfrm rot="14070423">
              <a:off x="5325919" y="4463080"/>
              <a:ext cx="475989" cy="244997"/>
            </a:xfrm>
            <a:prstGeom prst="leftArrow">
              <a:avLst/>
            </a:prstGeom>
            <a:solidFill>
              <a:srgbClr val="5F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056439" y="4063493"/>
            <a:ext cx="12721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/>
              <a:t>SVM</a:t>
            </a:r>
            <a:endParaRPr lang="zh-TW" altLang="en-US" sz="4400" b="1" dirty="0"/>
          </a:p>
        </p:txBody>
      </p:sp>
      <p:sp>
        <p:nvSpPr>
          <p:cNvPr id="11" name="橢圓 10"/>
          <p:cNvSpPr/>
          <p:nvPr/>
        </p:nvSpPr>
        <p:spPr>
          <a:xfrm>
            <a:off x="8536084" y="3099252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8345002" y="3369041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641634" y="3494372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807376" y="3301079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967188" y="3175453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8618934" y="3816485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243148" y="3066298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8905857" y="3690317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8641830" y="2825606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8922346" y="2965479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9333275" y="3653488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9107002" y="3466511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9374068" y="3359893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8967188" y="2715609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493977" y="3033441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202862" y="2721248"/>
            <a:ext cx="130920" cy="13592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8693305" y="4947207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9056199" y="5963307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8987806" y="4768513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9079469" y="5153094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563113" y="5156224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9286300" y="5006930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9635361" y="5553823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8789150" y="5272523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8536084" y="5348910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8817458" y="5689747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9062362" y="5533137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9363057" y="5372204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9559437" y="5844807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9219031" y="5737478"/>
            <a:ext cx="130920" cy="1359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26" y="3677036"/>
            <a:ext cx="2619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21133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60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現在市場上相似的應用程式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護眼小助手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688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首頁</a:t>
            </a:r>
            <a:endParaRPr lang="zh-TW" altLang="en-US" dirty="0"/>
          </a:p>
        </p:txBody>
      </p:sp>
      <p:pic>
        <p:nvPicPr>
          <p:cNvPr id="5" name="圖片 4" descr="C:\Users\13500\AppData\Local\Temp\WeChat Files\56165900483043662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99" y="1690688"/>
            <a:ext cx="8423363" cy="4737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75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現在市場上相似的應用程式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護眼小助手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688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使用前</a:t>
            </a:r>
            <a:r>
              <a:rPr lang="zh-TW" altLang="en-US" dirty="0"/>
              <a:t>步驟</a:t>
            </a:r>
          </a:p>
        </p:txBody>
      </p:sp>
      <p:pic>
        <p:nvPicPr>
          <p:cNvPr id="7" name="圖片 6" descr="C:\Users\13500\AppData\Local\Temp\WeChat Files\21358484570650012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56" y="1690688"/>
            <a:ext cx="8330744" cy="4683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3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現在市場上相似的應用程式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護眼小助手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688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使用</a:t>
            </a:r>
            <a:r>
              <a:rPr lang="zh-TW" altLang="en-US" dirty="0"/>
              <a:t>前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5" name="圖片 4" descr="C:\Users\13500\AppData\Local\Temp\WeChat Files\760259571603729018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695" y="1690688"/>
            <a:ext cx="8260105" cy="4639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00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現在市場上相似的應用程式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護眼小助手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3400" y="1690688"/>
            <a:ext cx="10515600" cy="490688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檢測中</a:t>
            </a:r>
            <a:r>
              <a:rPr lang="zh-TW" altLang="en-US" dirty="0"/>
              <a:t> </a:t>
            </a:r>
            <a:r>
              <a:rPr lang="en-US" altLang="zh-TW" dirty="0" smtClean="0"/>
              <a:t>/</a:t>
            </a:r>
            <a:r>
              <a:rPr lang="zh-TW" altLang="en-US" dirty="0" smtClean="0"/>
              <a:t> 計時畫面</a:t>
            </a:r>
            <a:endParaRPr lang="zh-TW" altLang="en-US" dirty="0"/>
          </a:p>
        </p:txBody>
      </p:sp>
      <p:pic>
        <p:nvPicPr>
          <p:cNvPr id="5" name="圖片 4" descr="C:\Users\13500\AppData\Local\Temp\WeChat Files\47727462445793966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619" y="1704976"/>
            <a:ext cx="7540181" cy="4239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98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現在市場上相似的應用程式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護眼小助手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688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靈敏度設</a:t>
            </a:r>
            <a:r>
              <a:rPr lang="zh-TW" altLang="en-US" dirty="0"/>
              <a:t>置</a:t>
            </a:r>
          </a:p>
        </p:txBody>
      </p:sp>
      <p:pic>
        <p:nvPicPr>
          <p:cNvPr id="6" name="圖片 5" descr="C:\Users\13500\AppData\Local\Temp\WeChat Files\42220155514844777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256" y="1690688"/>
            <a:ext cx="8022544" cy="4510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65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現在市場上相似的應用程式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護眼小助手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688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靈敏度設</a:t>
            </a:r>
            <a:r>
              <a:rPr lang="zh-TW" altLang="en-US" dirty="0"/>
              <a:t>置</a:t>
            </a:r>
          </a:p>
        </p:txBody>
      </p:sp>
      <p:pic>
        <p:nvPicPr>
          <p:cNvPr id="6" name="圖片 5" descr="C:\Users\13500\AppData\Local\Temp\WeChat Files\42220155514844777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256" y="1690688"/>
            <a:ext cx="8022544" cy="4510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532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874" y="581256"/>
            <a:ext cx="10515600" cy="1325563"/>
          </a:xfrm>
        </p:spPr>
        <p:txBody>
          <a:bodyPr/>
          <a:lstStyle/>
          <a:p>
            <a:r>
              <a:rPr lang="zh-TW" altLang="en-US" b="1" dirty="0" smtClean="0">
                <a:latin typeface="Songti TC" charset="-120"/>
                <a:ea typeface="Songti TC" charset="-120"/>
                <a:cs typeface="Songti TC" charset="-120"/>
              </a:rPr>
              <a:t>發展背景與動機</a:t>
            </a:r>
            <a:endParaRPr lang="zh-TW" altLang="en-US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874" y="1906819"/>
            <a:ext cx="10934252" cy="4351338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資訊科技發達，電腦與手機的使用年齡範圍擴大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3600" dirty="0">
                <a:latin typeface="Songti TC" charset="-120"/>
                <a:ea typeface="Songti TC" charset="-120"/>
                <a:cs typeface="Songti TC" charset="-120"/>
              </a:rPr>
              <a:t>培養</a:t>
            </a: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良好坐姿的需要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方便家長糾正學童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坐姿</a:t>
            </a:r>
            <a:endParaRPr lang="en-US" altLang="zh-TW" sz="3200" dirty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許多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成人在工作時也容易忘記注意自己的坐姿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85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現在市場上相似的應用程式</a:t>
            </a:r>
            <a:r>
              <a:rPr lang="en-US" altLang="zh-TW" dirty="0" smtClean="0"/>
              <a:t>—Sense-U </a:t>
            </a:r>
            <a:r>
              <a:rPr lang="zh-TW" altLang="en-US" dirty="0" smtClean="0"/>
              <a:t>夾子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53828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首頁</a:t>
            </a:r>
            <a:endParaRPr lang="zh-TW" altLang="en-US" dirty="0"/>
          </a:p>
        </p:txBody>
      </p:sp>
      <p:pic>
        <p:nvPicPr>
          <p:cNvPr id="6" name="圖片 5" descr="C:\Users\13500\AppData\Local\Temp\WeChat Files\66098689585358786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131" y="1538286"/>
            <a:ext cx="3484342" cy="50994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5946873" y="1538288"/>
            <a:ext cx="5319004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連接設備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使用步驟</a:t>
            </a:r>
            <a:endParaRPr lang="zh-TW" altLang="en-US" dirty="0"/>
          </a:p>
        </p:txBody>
      </p:sp>
      <p:pic>
        <p:nvPicPr>
          <p:cNvPr id="4" name="圖片 3" descr="C:\Users\13500\AppData\Local\Temp\WeChat Files\21918966163665793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52" y="1538287"/>
            <a:ext cx="3448340" cy="5099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40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8377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現在市場上相似的應用程式</a:t>
            </a:r>
            <a:r>
              <a:rPr lang="en-US" altLang="zh-TW" dirty="0" smtClean="0"/>
              <a:t>—Sense-U </a:t>
            </a:r>
            <a:r>
              <a:rPr lang="zh-TW" altLang="en-US" dirty="0" smtClean="0"/>
              <a:t>夾子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946" y="143277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提醒設定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5570441" y="1432778"/>
            <a:ext cx="5319004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通知及資料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取用設定</a:t>
            </a:r>
            <a:endParaRPr lang="zh-TW" altLang="en-US" dirty="0"/>
          </a:p>
        </p:txBody>
      </p:sp>
      <p:pic>
        <p:nvPicPr>
          <p:cNvPr id="7" name="圖片 6" descr="C:\Users\13500\AppData\Local\Temp\WeChat Files\42424252166339635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441" y="1432779"/>
            <a:ext cx="3207897" cy="522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 descr="C:\Users\13500\AppData\Local\Temp\WeChat Files\24741850745476629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445" y="1432777"/>
            <a:ext cx="3336999" cy="5225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8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現在市場上相似的應用程式</a:t>
            </a:r>
            <a:r>
              <a:rPr lang="en-US" altLang="zh-TW" dirty="0" smtClean="0"/>
              <a:t>—Sense-U </a:t>
            </a:r>
            <a:r>
              <a:rPr lang="zh-TW" altLang="en-US" dirty="0" smtClean="0"/>
              <a:t>夾子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96109" y="158518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姿勢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相關姿勢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867400" y="158518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運動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相關信息</a:t>
            </a:r>
            <a:endParaRPr lang="zh-TW" altLang="en-US" dirty="0"/>
          </a:p>
        </p:txBody>
      </p:sp>
      <p:pic>
        <p:nvPicPr>
          <p:cNvPr id="5" name="圖片 4" descr="C:\Users\13500\AppData\Local\Temp\WeChat Files\20407508873001794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387" y="1585181"/>
            <a:ext cx="2868202" cy="510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 descr="C:\Users\13500\AppData\Local\Temp\WeChat Files\88627777806258384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713" y="1585181"/>
            <a:ext cx="2890548" cy="5131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7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8280" y="76565"/>
            <a:ext cx="10631347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 smtClean="0">
                <a:latin typeface="Songti TC" charset="-120"/>
                <a:ea typeface="Songti TC" charset="-120"/>
                <a:cs typeface="Songti TC" charset="-120"/>
              </a:rPr>
              <a:t>本系統與其他相似應用程式之比較</a:t>
            </a:r>
            <a:endParaRPr lang="zh-TW" altLang="en-US" sz="4800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988139"/>
              </p:ext>
            </p:extLst>
          </p:nvPr>
        </p:nvGraphicFramePr>
        <p:xfrm>
          <a:off x="618280" y="1402128"/>
          <a:ext cx="10909620" cy="504577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633505">
                  <a:extLst>
                    <a:ext uri="{9D8B030D-6E8A-4147-A177-3AD203B41FA5}">
                      <a16:colId xmlns:a16="http://schemas.microsoft.com/office/drawing/2014/main" xmlns="" val="3076501315"/>
                    </a:ext>
                  </a:extLst>
                </a:gridCol>
                <a:gridCol w="2549209">
                  <a:extLst>
                    <a:ext uri="{9D8B030D-6E8A-4147-A177-3AD203B41FA5}">
                      <a16:colId xmlns:a16="http://schemas.microsoft.com/office/drawing/2014/main" xmlns="" val="1416771135"/>
                    </a:ext>
                  </a:extLst>
                </a:gridCol>
                <a:gridCol w="2559708">
                  <a:extLst>
                    <a:ext uri="{9D8B030D-6E8A-4147-A177-3AD203B41FA5}">
                      <a16:colId xmlns:a16="http://schemas.microsoft.com/office/drawing/2014/main" xmlns="" val="1778835724"/>
                    </a:ext>
                  </a:extLst>
                </a:gridCol>
                <a:gridCol w="2167198">
                  <a:extLst>
                    <a:ext uri="{9D8B030D-6E8A-4147-A177-3AD203B41FA5}">
                      <a16:colId xmlns:a16="http://schemas.microsoft.com/office/drawing/2014/main" xmlns="" val="2661603152"/>
                    </a:ext>
                  </a:extLst>
                </a:gridCol>
              </a:tblGrid>
              <a:tr h="1172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4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護眼小助手</a:t>
                      </a:r>
                      <a:endParaRPr lang="zh-TW" sz="24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Sense-U</a:t>
                      </a: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夾子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solidFill>
                            <a:schemeClr val="bg1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Good +</a:t>
                      </a:r>
                      <a:endParaRPr lang="zh-TW" sz="2800" b="1" kern="100" dirty="0">
                        <a:solidFill>
                          <a:schemeClr val="bg1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2728121"/>
                  </a:ext>
                </a:extLst>
              </a:tr>
              <a:tr h="663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設定提醒間隔時間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V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V</a:t>
                      </a:r>
                      <a:endParaRPr lang="zh-TW" sz="24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C00000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V</a:t>
                      </a:r>
                      <a:endParaRPr lang="zh-TW" sz="2400" b="1" kern="100" dirty="0">
                        <a:solidFill>
                          <a:srgbClr val="C00000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9781188"/>
                  </a:ext>
                </a:extLst>
              </a:tr>
              <a:tr h="663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設定靈敏度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V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V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TW" sz="2400" b="1" kern="100" dirty="0">
                        <a:solidFill>
                          <a:srgbClr val="C00000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0415690"/>
                  </a:ext>
                </a:extLst>
              </a:tr>
              <a:tr h="663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正確坐姿累計時間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4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V</a:t>
                      </a:r>
                      <a:endParaRPr lang="zh-TW" sz="24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C00000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V</a:t>
                      </a:r>
                      <a:endParaRPr lang="zh-TW" sz="2400" b="1" kern="100" dirty="0">
                        <a:solidFill>
                          <a:srgbClr val="C00000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9664831"/>
                  </a:ext>
                </a:extLst>
              </a:tr>
              <a:tr h="628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坐姿狀態顯示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4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C00000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V</a:t>
                      </a:r>
                      <a:endParaRPr lang="zh-TW" sz="2400" b="1" kern="100" dirty="0">
                        <a:solidFill>
                          <a:srgbClr val="C00000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4674978"/>
                  </a:ext>
                </a:extLst>
              </a:tr>
              <a:tr h="628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獎勵機制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4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C00000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V</a:t>
                      </a:r>
                      <a:endParaRPr lang="zh-TW" sz="2400" b="1" kern="100" dirty="0">
                        <a:solidFill>
                          <a:srgbClr val="C00000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4278690"/>
                  </a:ext>
                </a:extLst>
              </a:tr>
              <a:tr h="628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姿勢提醒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V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C00000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V</a:t>
                      </a:r>
                      <a:endParaRPr lang="zh-TW" sz="2400" b="1" kern="100" dirty="0">
                        <a:solidFill>
                          <a:srgbClr val="C00000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7605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1524000" y="1518603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9600" dirty="0" smtClean="0">
                <a:latin typeface="Songti TC" charset="-120"/>
                <a:ea typeface="Songti TC" charset="-120"/>
                <a:cs typeface="Songti TC" charset="-120"/>
              </a:rPr>
              <a:t>系統限制</a:t>
            </a:r>
            <a:endParaRPr lang="zh-TW" altLang="en-US" sz="96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>
          <a:xfrm>
            <a:off x="1524000" y="3998278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bg2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可行性分析</a:t>
            </a:r>
            <a:endParaRPr lang="zh-TW" altLang="en-US" sz="4400" dirty="0">
              <a:solidFill>
                <a:schemeClr val="bg2">
                  <a:lumMod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978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93974" y="842830"/>
            <a:ext cx="11323706" cy="5725610"/>
          </a:xfrm>
        </p:spPr>
        <p:txBody>
          <a:bodyPr>
            <a:noAutofit/>
          </a:bodyPr>
          <a:lstStyle/>
          <a:p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鏡頭的遠近影響判斷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鏡頭與使用者之間的擺放位置可能影像系統判斷</a:t>
            </a:r>
            <a:endParaRPr lang="en-US" altLang="zh-TW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目前只能在限制的空間範圍下進行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判斷</a:t>
            </a:r>
            <a:endParaRPr lang="en-US" altLang="zh-TW" sz="2800" dirty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endParaRPr lang="en-US" altLang="zh-TW" sz="1100" dirty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作業系統版本限制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僅提供安卓（</a:t>
            </a:r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android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）系統之用戶端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使用</a:t>
            </a:r>
            <a:endParaRPr lang="en-US" altLang="zh-TW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endParaRPr lang="en-US" altLang="zh-TW" sz="1100" dirty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硬體設備限制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本系統用到了機器學習及影像處理，故須使用有固態硬碟（</a:t>
            </a:r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SSD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，</a:t>
            </a:r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Solid-state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drive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）的電腦，以求即時性反饋</a:t>
            </a:r>
            <a:endParaRPr lang="en-US" altLang="zh-TW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本系統的電腦計算端與移動裝置接受端透過網路連接，故操作本系統時需要網路</a:t>
            </a:r>
            <a:endParaRPr lang="zh-TW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459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458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4800" b="1" dirty="0" smtClean="0">
                <a:latin typeface="Songti TC" charset="-120"/>
                <a:ea typeface="Songti TC" charset="-120"/>
                <a:cs typeface="Songti TC" charset="-120"/>
              </a:rPr>
              <a:t>對固態硬碟的應變措施</a:t>
            </a:r>
            <a:endParaRPr lang="zh-TW" altLang="en-US" sz="4800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4580" y="1690688"/>
            <a:ext cx="10515600" cy="471011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擷取</a:t>
            </a:r>
            <a:r>
              <a:rPr lang="zh-TW" altLang="en-US" dirty="0">
                <a:latin typeface="Songti TC" charset="-120"/>
                <a:ea typeface="Songti TC" charset="-120"/>
                <a:cs typeface="Songti TC" charset="-120"/>
              </a:rPr>
              <a:t>檔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案件格為每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5000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毫秒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1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次（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1 time/ 5000 </a:t>
            </a:r>
            <a:r>
              <a:rPr lang="en-US" altLang="zh-TW" dirty="0" err="1" smtClean="0">
                <a:latin typeface="Songti TC" charset="-120"/>
                <a:ea typeface="Songti TC" charset="-120"/>
                <a:cs typeface="Songti TC" charset="-120"/>
              </a:rPr>
              <a:t>ms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，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5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秒）</a:t>
            </a:r>
            <a:endParaRPr lang="en-US" altLang="zh-TW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擷取檔案後，每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500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毫秒（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1 time / 500ms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，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0.5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秒）進行一次檔案傳輸</a:t>
            </a:r>
            <a:endParaRPr lang="en-US" altLang="zh-TW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影像處理後，進入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SVM</a:t>
            </a:r>
            <a:r>
              <a:rPr lang="zh-TW" altLang="en-US" dirty="0">
                <a:latin typeface="Songti TC" charset="-120"/>
                <a:ea typeface="Songti TC" charset="-120"/>
                <a:cs typeface="Songti TC" charset="-120"/>
              </a:rPr>
              <a:t>分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類器時，延遲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500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毫秒（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1 time / 500ms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，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0.5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秒）讀取，已給予不同規格之電腦處理時間</a:t>
            </a:r>
            <a:endParaRPr lang="en-US" altLang="zh-TW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*"/>
            </a:pPr>
            <a:r>
              <a:rPr lang="zh-TW" altLang="en-US" dirty="0" smtClean="0">
                <a:solidFill>
                  <a:srgbClr val="7030A0"/>
                </a:solidFill>
                <a:latin typeface="Songti TC" charset="-120"/>
                <a:ea typeface="Songti TC" charset="-120"/>
                <a:cs typeface="Songti TC" charset="-120"/>
              </a:rPr>
              <a:t>為解決系統刻意延遲所產生的資料重疊問題，及避免使用者有臨時性動作被偵測到（如彎腰</a:t>
            </a:r>
            <a:r>
              <a:rPr lang="zh-TW" altLang="en-US" dirty="0">
                <a:solidFill>
                  <a:srgbClr val="7030A0"/>
                </a:solidFill>
                <a:latin typeface="Songti TC" charset="-120"/>
                <a:ea typeface="Songti TC" charset="-120"/>
                <a:cs typeface="Songti TC" charset="-120"/>
              </a:rPr>
              <a:t>撿</a:t>
            </a:r>
            <a:r>
              <a:rPr lang="zh-TW" altLang="en-US" dirty="0" smtClean="0">
                <a:solidFill>
                  <a:srgbClr val="7030A0"/>
                </a:solidFill>
                <a:latin typeface="Songti TC" charset="-120"/>
                <a:ea typeface="Songti TC" charset="-120"/>
                <a:cs typeface="Songti TC" charset="-120"/>
              </a:rPr>
              <a:t>東西、站起來拿東西），所以將行動端設為接收到連續</a:t>
            </a:r>
            <a:r>
              <a:rPr lang="en-US" altLang="zh-TW" dirty="0" smtClean="0">
                <a:solidFill>
                  <a:srgbClr val="7030A0"/>
                </a:solidFill>
                <a:latin typeface="Songti TC" charset="-120"/>
                <a:ea typeface="Songti TC" charset="-120"/>
                <a:cs typeface="Songti TC" charset="-120"/>
              </a:rPr>
              <a:t>7</a:t>
            </a:r>
            <a:r>
              <a:rPr lang="zh-TW" altLang="en-US" dirty="0" smtClean="0">
                <a:solidFill>
                  <a:srgbClr val="7030A0"/>
                </a:solidFill>
                <a:latin typeface="Songti TC" charset="-120"/>
                <a:ea typeface="Songti TC" charset="-120"/>
                <a:cs typeface="Songti TC" charset="-120"/>
              </a:rPr>
              <a:t>次錯誤訊息時，才進行姿勢錯誤的回報</a:t>
            </a:r>
            <a:endParaRPr lang="zh-TW" altLang="en-US" dirty="0">
              <a:solidFill>
                <a:srgbClr val="7030A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743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243840" y="1655763"/>
            <a:ext cx="11750040" cy="2387600"/>
          </a:xfrm>
        </p:spPr>
        <p:txBody>
          <a:bodyPr>
            <a:normAutofit/>
          </a:bodyPr>
          <a:lstStyle/>
          <a:p>
            <a:r>
              <a:rPr lang="zh-TW" altLang="en-US" sz="8000" dirty="0" smtClean="0">
                <a:latin typeface="Songti TC" charset="-120"/>
                <a:ea typeface="Songti TC" charset="-120"/>
                <a:cs typeface="Songti TC" charset="-120"/>
              </a:rPr>
              <a:t>商業模型與系統商業應用</a:t>
            </a:r>
            <a:endParaRPr lang="zh-TW" altLang="en-US" sz="80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477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系統設置獎勵目的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30" y="158867"/>
            <a:ext cx="5953125" cy="6615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/>
          <p:cNvSpPr txBox="1"/>
          <p:nvPr/>
        </p:nvSpPr>
        <p:spPr>
          <a:xfrm>
            <a:off x="6728942" y="835301"/>
            <a:ext cx="49906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自定義獎勵說明：</a:t>
            </a:r>
            <a:endParaRPr lang="en-US" altLang="zh-TW" sz="28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父母將與購買商品網址貼到自訂欄位中，當故事破解完，我們就會將其商品頁面導向給使用者，我們並不代為提供獎勵</a:t>
            </a:r>
            <a:endParaRPr lang="en-US" altLang="zh-TW" sz="28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endParaRPr lang="en-US" altLang="zh-TW" sz="2800" dirty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理由：</a:t>
            </a:r>
            <a:endParaRPr lang="en-US" altLang="zh-TW" sz="28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使用</a:t>
            </a:r>
            <a:r>
              <a:rPr lang="en-US" altLang="zh-TW" sz="2800" dirty="0" err="1" smtClean="0">
                <a:latin typeface="Songti TC" charset="-120"/>
                <a:ea typeface="Songti TC" charset="-120"/>
                <a:cs typeface="Songti TC" charset="-120"/>
              </a:rPr>
              <a:t>FinTech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進行</a:t>
            </a:r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線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上金流處理，可能因孩子操作</a:t>
            </a:r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不當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，造成家長誤買，為了顧及家長權益，故本系統將商品最後購買權給家長定奪，避免日後糾紛</a:t>
            </a:r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153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獎勵機制設定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0"/>
          <a:stretch/>
        </p:blipFill>
        <p:spPr bwMode="auto">
          <a:xfrm>
            <a:off x="2442658" y="152400"/>
            <a:ext cx="7387317" cy="64615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10800000" flipV="1">
            <a:off x="4006572" y="2717650"/>
            <a:ext cx="4317358" cy="1192193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系統設置獎勵流程圖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864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0560" y="441325"/>
            <a:ext cx="10515600" cy="1325563"/>
          </a:xfrm>
        </p:spPr>
        <p:txBody>
          <a:bodyPr/>
          <a:lstStyle/>
          <a:p>
            <a:r>
              <a:rPr lang="zh-TW" altLang="en-US" b="1" dirty="0" smtClean="0">
                <a:latin typeface="Songti TC" charset="-120"/>
                <a:ea typeface="Songti TC" charset="-120"/>
                <a:cs typeface="Songti TC" charset="-120"/>
              </a:rPr>
              <a:t>系統發展目的</a:t>
            </a:r>
            <a:endParaRPr lang="zh-TW" altLang="en-US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4400" y="1919288"/>
            <a:ext cx="11125200" cy="4832032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以唾手可得的設備，推廣良好坐姿的重要性</a:t>
            </a:r>
            <a:endParaRPr lang="en-US" altLang="zh-TW" dirty="0"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		—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便宜又易取得</a:t>
            </a:r>
            <a:endParaRPr lang="en-US" altLang="zh-TW" dirty="0" smtClean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以趣味故事的取得，激勵用戶坐姿的正確性</a:t>
            </a:r>
            <a:endParaRPr lang="en-US" altLang="zh-TW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Songti TC" charset="-120"/>
                <a:ea typeface="Songti TC" charset="-120"/>
                <a:cs typeface="Songti TC" charset="-120"/>
              </a:rPr>
              <a:t>	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	—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培養自動自發</a:t>
            </a:r>
            <a:endParaRPr lang="en-US" altLang="zh-TW" dirty="0" smtClean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以正確坐姿的偵測，培養正確坐姿的習慣性</a:t>
            </a:r>
            <a:endParaRPr lang="en-US" altLang="zh-TW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Songti TC" charset="-120"/>
                <a:ea typeface="Songti TC" charset="-120"/>
                <a:cs typeface="Songti TC" charset="-120"/>
              </a:rPr>
              <a:t>	</a:t>
            </a: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	—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預防勝於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治療</a:t>
            </a:r>
            <a:endParaRPr lang="en-US" altLang="zh-TW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buNone/>
            </a:pPr>
            <a:endParaRPr lang="en-US" altLang="zh-TW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忙碌的父母再也不用時時刻刻盯著孩子是否坐姿正確，提高自己的生產力，只需要偶爾去看看即可</a:t>
            </a:r>
            <a:endParaRPr lang="en-US" altLang="zh-TW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52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6689" y="231492"/>
            <a:ext cx="11320040" cy="64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C:\Users\ricky\AppData\Local\Microsoft\Windows\INetCache\Content.Word\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90" y="100740"/>
            <a:ext cx="7471410" cy="6655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4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056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6000" b="1" dirty="0" smtClean="0">
                <a:latin typeface="Songti TC" charset="-120"/>
                <a:ea typeface="Songti TC" charset="-120"/>
                <a:cs typeface="Songti TC" charset="-120"/>
              </a:rPr>
              <a:t>商業模式</a:t>
            </a:r>
            <a:endParaRPr lang="zh-TW" altLang="en-US" sz="6000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560" y="1690688"/>
            <a:ext cx="11163300" cy="4841875"/>
          </a:xfrm>
        </p:spPr>
        <p:txBody>
          <a:bodyPr>
            <a:noAutofit/>
          </a:bodyPr>
          <a:lstStyle/>
          <a:p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單純出售模式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/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知名度不足，不適合收取過高費用</a:t>
            </a:r>
            <a:endParaRPr lang="en-US" altLang="zh-TW" sz="28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/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淘汰此</a:t>
            </a:r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模式</a:t>
            </a:r>
            <a:endParaRPr lang="en-US" altLang="zh-TW" sz="28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endParaRPr lang="en-US" altLang="zh-TW" sz="1200" dirty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持續推出更新附屬模式（配合廣告模式）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/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定時更新故事主線</a:t>
            </a:r>
            <a:endParaRPr lang="en-US" altLang="zh-TW" sz="28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/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增加角色</a:t>
            </a:r>
            <a:endParaRPr lang="en-US" altLang="zh-TW" sz="28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/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開發新主題</a:t>
            </a:r>
            <a:endParaRPr lang="en-US" altLang="zh-TW" sz="28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/>
            <a:endParaRPr lang="en-US" altLang="zh-TW" sz="105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/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未來可與插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畫家合作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，開發出新形勢共生生態，維持商品新穎性</a:t>
            </a:r>
            <a:endParaRPr lang="en-US" altLang="zh-TW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452620" y="4196080"/>
            <a:ext cx="533400" cy="865981"/>
            <a:chOff x="4965700" y="4216400"/>
            <a:chExt cx="533400" cy="967581"/>
          </a:xfrm>
        </p:grpSpPr>
        <p:cxnSp>
          <p:nvCxnSpPr>
            <p:cNvPr id="5" name="肘形接點 4"/>
            <p:cNvCxnSpPr/>
            <p:nvPr/>
          </p:nvCxnSpPr>
          <p:spPr>
            <a:xfrm>
              <a:off x="4965700" y="4216400"/>
              <a:ext cx="533400" cy="482600"/>
            </a:xfrm>
            <a:prstGeom prst="bentConnector3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肘形接點 6"/>
            <p:cNvCxnSpPr/>
            <p:nvPr/>
          </p:nvCxnSpPr>
          <p:spPr>
            <a:xfrm flipH="1">
              <a:off x="4965700" y="4701381"/>
              <a:ext cx="533400" cy="482600"/>
            </a:xfrm>
            <a:prstGeom prst="bentConnector3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文字方塊 9"/>
          <p:cNvSpPr txBox="1"/>
          <p:nvPr/>
        </p:nvSpPr>
        <p:spPr>
          <a:xfrm>
            <a:off x="4986020" y="439928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Songti TC" charset="-120"/>
                <a:ea typeface="Songti TC" charset="-120"/>
                <a:cs typeface="Songti TC" charset="-120"/>
              </a:rPr>
              <a:t>供使用者使用獎勵得到之金幣購買</a:t>
            </a:r>
            <a:endParaRPr lang="zh-TW" altLang="en-US" sz="24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21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457960" y="2697479"/>
            <a:ext cx="9144000" cy="1516063"/>
          </a:xfrm>
        </p:spPr>
        <p:txBody>
          <a:bodyPr>
            <a:normAutofit/>
          </a:bodyPr>
          <a:lstStyle/>
          <a:p>
            <a:r>
              <a:rPr lang="zh-TW" altLang="en-US" sz="9600" dirty="0" smtClean="0">
                <a:latin typeface="Songti TC" charset="-120"/>
                <a:ea typeface="Songti TC" charset="-120"/>
                <a:cs typeface="Songti TC" charset="-120"/>
              </a:rPr>
              <a:t>系統運作流程圖</a:t>
            </a:r>
            <a:endParaRPr lang="zh-TW" altLang="en-US" sz="96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491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31" y="2179432"/>
            <a:ext cx="2936034" cy="27123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15" y="3181129"/>
            <a:ext cx="2867174" cy="286610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36" y="382380"/>
            <a:ext cx="2193766" cy="21929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25" y="2172807"/>
            <a:ext cx="3055583" cy="26230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15" y="1188813"/>
            <a:ext cx="2815328" cy="245788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457043" y="705775"/>
            <a:ext cx="4007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外接式攝影機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WebCam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弧形 13"/>
          <p:cNvSpPr/>
          <p:nvPr/>
        </p:nvSpPr>
        <p:spPr>
          <a:xfrm rot="15701932">
            <a:off x="7902664" y="1120900"/>
            <a:ext cx="1618649" cy="1861000"/>
          </a:xfrm>
          <a:prstGeom prst="arc">
            <a:avLst>
              <a:gd name="adj1" fmla="val 16732640"/>
              <a:gd name="adj2" fmla="val 21389187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內容版面配置區 15"/>
          <p:cNvSpPr>
            <a:spLocks noGrp="1"/>
          </p:cNvSpPr>
          <p:nvPr>
            <p:ph idx="1"/>
          </p:nvPr>
        </p:nvSpPr>
        <p:spPr>
          <a:xfrm>
            <a:off x="948446" y="6027296"/>
            <a:ext cx="10515600" cy="6951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WebCam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讀入影像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107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910" y="2934720"/>
            <a:ext cx="793029" cy="7019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02720" y="314432"/>
            <a:ext cx="6864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2 </a:t>
            </a:r>
            <a:r>
              <a:rPr lang="zh-TW" altLang="en-US" sz="32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將影像藉由</a:t>
            </a:r>
            <a:r>
              <a:rPr lang="en-US" altLang="zh-TW" sz="32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USB</a:t>
            </a:r>
            <a:r>
              <a:rPr lang="zh-TW" altLang="en-US" sz="32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傳入電腦主機</a:t>
            </a:r>
            <a:endParaRPr lang="zh-TW" altLang="en-US" sz="32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1238369" y="1243888"/>
            <a:ext cx="1229260" cy="43446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1" y="1012086"/>
            <a:ext cx="893449" cy="893115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8110429" y="1905201"/>
            <a:ext cx="38394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3 </a:t>
            </a:r>
            <a:r>
              <a:rPr lang="zh-TW" altLang="en-US" sz="2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將影像透過</a:t>
            </a:r>
            <a:r>
              <a:rPr lang="en-US" altLang="zh-TW" sz="2800" b="1" dirty="0" err="1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PoseNet</a:t>
            </a:r>
            <a:r>
              <a:rPr lang="zh-TW" altLang="en-US" sz="2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2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進行標點</a:t>
            </a:r>
            <a:endParaRPr lang="zh-TW" altLang="en-US" sz="2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110429" y="3394069"/>
            <a:ext cx="38394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4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將標記好的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組點座標傳送至以訓練完成的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分類器中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088256" y="5005138"/>
            <a:ext cx="3325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88001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5 </a:t>
            </a:r>
            <a:r>
              <a:rPr lang="zh-TW" altLang="en-US" sz="2800" b="1" dirty="0" smtClean="0">
                <a:solidFill>
                  <a:srgbClr val="88001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800" b="1" dirty="0" smtClean="0">
                <a:solidFill>
                  <a:srgbClr val="88001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lang="zh-TW" altLang="en-US" sz="2800" b="1" dirty="0" smtClean="0">
                <a:solidFill>
                  <a:srgbClr val="88001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進行坐姿判斷</a:t>
            </a:r>
            <a:endParaRPr lang="zh-TW" altLang="en-US" sz="2800" b="1" dirty="0">
              <a:solidFill>
                <a:srgbClr val="88001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76127" y="1230284"/>
            <a:ext cx="4248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WebCam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的電腦主機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798543" y="1088487"/>
            <a:ext cx="5203768" cy="5611571"/>
          </a:xfrm>
          <a:prstGeom prst="roundRect">
            <a:avLst>
              <a:gd name="adj" fmla="val 4526"/>
            </a:avLst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57" y="1942784"/>
            <a:ext cx="1855363" cy="1855363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5440823" y="2469039"/>
            <a:ext cx="2063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err="1" smtClean="0">
                <a:solidFill>
                  <a:srgbClr val="00B0F0"/>
                </a:solidFill>
              </a:rPr>
              <a:t>PoseNet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25" name="向右箭號 24"/>
          <p:cNvSpPr/>
          <p:nvPr/>
        </p:nvSpPr>
        <p:spPr>
          <a:xfrm rot="5400000">
            <a:off x="5185918" y="3987572"/>
            <a:ext cx="429016" cy="2387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127" y="4653875"/>
            <a:ext cx="1800225" cy="1533525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5885721" y="5066694"/>
            <a:ext cx="1173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rgbClr val="880015"/>
                </a:solidFill>
              </a:rPr>
              <a:t>SVM</a:t>
            </a:r>
            <a:endParaRPr lang="zh-TW" altLang="en-US" sz="4000" b="1" dirty="0">
              <a:solidFill>
                <a:srgbClr val="880015"/>
              </a:solidFill>
            </a:endParaRPr>
          </a:p>
        </p:txBody>
      </p:sp>
      <p:sp>
        <p:nvSpPr>
          <p:cNvPr id="41" name="向左箭號 40"/>
          <p:cNvSpPr/>
          <p:nvPr/>
        </p:nvSpPr>
        <p:spPr>
          <a:xfrm rot="18180790">
            <a:off x="3622619" y="6265868"/>
            <a:ext cx="475989" cy="244997"/>
          </a:xfrm>
          <a:prstGeom prst="leftArrow">
            <a:avLst/>
          </a:prstGeom>
          <a:solidFill>
            <a:srgbClr val="880015"/>
          </a:solidFill>
          <a:ln>
            <a:solidFill>
              <a:srgbClr val="8800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向左箭號 41"/>
          <p:cNvSpPr/>
          <p:nvPr/>
        </p:nvSpPr>
        <p:spPr>
          <a:xfrm rot="14070423">
            <a:off x="4263238" y="6267167"/>
            <a:ext cx="475989" cy="244997"/>
          </a:xfrm>
          <a:prstGeom prst="leftArrow">
            <a:avLst/>
          </a:prstGeom>
          <a:solidFill>
            <a:srgbClr val="880015"/>
          </a:solidFill>
          <a:ln>
            <a:solidFill>
              <a:srgbClr val="8800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3135643" y="6004307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</a:rPr>
              <a:t>Yes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609755" y="6004307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</a:rPr>
              <a:t>No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0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-0.00312 0.2506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34" grpId="0"/>
      <p:bldP spid="37" grpId="0"/>
      <p:bldP spid="38" grpId="0"/>
      <p:bldP spid="6" grpId="0"/>
      <p:bldP spid="7" grpId="0" animBg="1"/>
      <p:bldP spid="24" grpId="0"/>
      <p:bldP spid="25" grpId="0" animBg="1"/>
      <p:bldP spid="36" grpId="0"/>
      <p:bldP spid="41" grpId="0" animBg="1"/>
      <p:bldP spid="42" grpId="0" animBg="1"/>
      <p:bldP spid="43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2" t="12583" r="20398" b="10356"/>
          <a:stretch/>
        </p:blipFill>
        <p:spPr>
          <a:xfrm>
            <a:off x="1861552" y="4294119"/>
            <a:ext cx="1941534" cy="2004165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493754" y="211666"/>
            <a:ext cx="3088691" cy="3195414"/>
            <a:chOff x="2798543" y="1088487"/>
            <a:chExt cx="5203768" cy="5611571"/>
          </a:xfrm>
        </p:grpSpPr>
        <p:sp>
          <p:nvSpPr>
            <p:cNvPr id="4" name="文字方塊 3"/>
            <p:cNvSpPr txBox="1"/>
            <p:nvPr/>
          </p:nvSpPr>
          <p:spPr>
            <a:xfrm>
              <a:off x="3212815" y="1186290"/>
              <a:ext cx="4561174" cy="648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連接</a:t>
              </a:r>
              <a:r>
                <a:rPr lang="en-US" altLang="zh-TW" sz="1600" b="1" dirty="0" err="1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WebCam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的電腦主機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2798543" y="1088487"/>
              <a:ext cx="5203768" cy="5611571"/>
            </a:xfrm>
            <a:prstGeom prst="roundRect">
              <a:avLst>
                <a:gd name="adj" fmla="val 4526"/>
              </a:avLst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668" y="1895301"/>
              <a:ext cx="1855363" cy="1855363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5440824" y="2469039"/>
              <a:ext cx="2063067" cy="702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err="1" smtClean="0">
                  <a:solidFill>
                    <a:srgbClr val="00B0F0"/>
                  </a:solidFill>
                </a:rPr>
                <a:t>PoseNet</a:t>
              </a:r>
              <a:endParaRPr lang="zh-TW" altLang="en-US" sz="2000" b="1" dirty="0">
                <a:solidFill>
                  <a:srgbClr val="00B0F0"/>
                </a:solidFill>
              </a:endParaRPr>
            </a:p>
          </p:txBody>
        </p:sp>
        <p:sp>
          <p:nvSpPr>
            <p:cNvPr id="8" name="向右箭號 7"/>
            <p:cNvSpPr/>
            <p:nvPr/>
          </p:nvSpPr>
          <p:spPr>
            <a:xfrm rot="5400000">
              <a:off x="5185918" y="3987572"/>
              <a:ext cx="429016" cy="23879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6127" y="4653875"/>
              <a:ext cx="1800225" cy="1533525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885721" y="5066695"/>
              <a:ext cx="1146613" cy="70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rgbClr val="880015"/>
                  </a:solidFill>
                </a:rPr>
                <a:t>SVM</a:t>
              </a:r>
              <a:endParaRPr lang="zh-TW" altLang="en-US" sz="2000" b="1" dirty="0">
                <a:solidFill>
                  <a:srgbClr val="880015"/>
                </a:solidFill>
              </a:endParaRP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9724" y="3951937"/>
              <a:ext cx="793029" cy="701938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>
            <a:off x="1110016" y="3091042"/>
            <a:ext cx="405650" cy="231975"/>
            <a:chOff x="1644923" y="4127083"/>
            <a:chExt cx="470766" cy="294065"/>
          </a:xfrm>
        </p:grpSpPr>
        <p:sp>
          <p:nvSpPr>
            <p:cNvPr id="13" name="向左箭號 12"/>
            <p:cNvSpPr/>
            <p:nvPr/>
          </p:nvSpPr>
          <p:spPr>
            <a:xfrm rot="18180790">
              <a:off x="1563407" y="4208599"/>
              <a:ext cx="293265" cy="130233"/>
            </a:xfrm>
            <a:prstGeom prst="leftArrow">
              <a:avLst/>
            </a:prstGeom>
            <a:solidFill>
              <a:srgbClr val="880015"/>
            </a:solidFill>
            <a:ln>
              <a:solidFill>
                <a:srgbClr val="8800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左箭號 13"/>
            <p:cNvSpPr/>
            <p:nvPr/>
          </p:nvSpPr>
          <p:spPr>
            <a:xfrm rot="14070423">
              <a:off x="1903940" y="4209399"/>
              <a:ext cx="293265" cy="130233"/>
            </a:xfrm>
            <a:prstGeom prst="leftArrow">
              <a:avLst/>
            </a:prstGeom>
            <a:solidFill>
              <a:srgbClr val="880015"/>
            </a:solidFill>
            <a:ln>
              <a:solidFill>
                <a:srgbClr val="8800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667713" y="2873147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Yes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486338" y="2889572"/>
            <a:ext cx="48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No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9" name="向右箭號 18"/>
          <p:cNvSpPr/>
          <p:nvPr/>
        </p:nvSpPr>
        <p:spPr>
          <a:xfrm rot="3702801">
            <a:off x="1415389" y="3750935"/>
            <a:ext cx="650037" cy="43317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406747" y="6273232"/>
            <a:ext cx="2990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 smtClean="0"/>
              <a:t>Realtime</a:t>
            </a:r>
            <a:r>
              <a:rPr lang="en-US" altLang="zh-TW" sz="2800" b="1" dirty="0" smtClean="0"/>
              <a:t> Database</a:t>
            </a:r>
            <a:endParaRPr lang="zh-TW" altLang="en-US" sz="2800" b="1" dirty="0"/>
          </a:p>
        </p:txBody>
      </p:sp>
      <p:sp>
        <p:nvSpPr>
          <p:cNvPr id="22" name="向左箭號 21"/>
          <p:cNvSpPr/>
          <p:nvPr/>
        </p:nvSpPr>
        <p:spPr>
          <a:xfrm rot="9132618">
            <a:off x="4603302" y="4846740"/>
            <a:ext cx="2278295" cy="333591"/>
          </a:xfrm>
          <a:prstGeom prst="leftArrow">
            <a:avLst/>
          </a:prstGeom>
          <a:solidFill>
            <a:srgbClr val="78C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2791358" y="3490466"/>
            <a:ext cx="3518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BF9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6 </a:t>
            </a:r>
            <a:r>
              <a:rPr lang="zh-TW" altLang="en-US" sz="2800" b="1" dirty="0" smtClean="0">
                <a:solidFill>
                  <a:srgbClr val="BF9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將判斷結果</a:t>
            </a:r>
            <a:endParaRPr lang="en-US" altLang="zh-TW" sz="2800" b="1" dirty="0" smtClean="0">
              <a:solidFill>
                <a:srgbClr val="BF9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BF9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寫入資料庫中</a:t>
            </a:r>
            <a:endParaRPr lang="zh-TW" altLang="en-US" sz="2800" b="1" dirty="0">
              <a:solidFill>
                <a:srgbClr val="BF9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向左箭號 23"/>
          <p:cNvSpPr/>
          <p:nvPr/>
        </p:nvSpPr>
        <p:spPr>
          <a:xfrm rot="19912577">
            <a:off x="4818332" y="5218368"/>
            <a:ext cx="2278295" cy="333591"/>
          </a:xfrm>
          <a:prstGeom prst="leftArrow">
            <a:avLst/>
          </a:prstGeom>
          <a:solidFill>
            <a:srgbClr val="78C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1" t="17284" r="16358" b="12463"/>
          <a:stretch/>
        </p:blipFill>
        <p:spPr>
          <a:xfrm>
            <a:off x="7040754" y="1005260"/>
            <a:ext cx="3356975" cy="340708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7496032" y="4649252"/>
            <a:ext cx="44125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5190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7 Android Application</a:t>
            </a:r>
            <a:r>
              <a:rPr lang="zh-TW" altLang="en-US" sz="2800" b="1" dirty="0" smtClean="0">
                <a:solidFill>
                  <a:srgbClr val="5190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型資料的讀寫，讀取判斷使用者有坐姿異常的狀況</a:t>
            </a:r>
            <a:endParaRPr lang="zh-TW" altLang="en-US" sz="2800" b="1" dirty="0">
              <a:solidFill>
                <a:srgbClr val="5190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35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3" grpId="0"/>
      <p:bldP spid="24" grpId="0" animBg="1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539240" y="1869123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9600" dirty="0" smtClean="0">
                <a:latin typeface="Songti TC" charset="-120"/>
                <a:ea typeface="Songti TC" charset="-120"/>
                <a:cs typeface="Songti TC" charset="-120"/>
              </a:rPr>
              <a:t>軟體設計規格</a:t>
            </a:r>
            <a:endParaRPr lang="zh-TW" altLang="en-US" sz="96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177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latin typeface="Songti TC" charset="-120"/>
                <a:ea typeface="Songti TC" charset="-120"/>
                <a:cs typeface="Songti TC" charset="-120"/>
              </a:rPr>
              <a:t>資料庫設計</a:t>
            </a:r>
            <a:r>
              <a:rPr lang="en-US" altLang="zh-TW" sz="5400" b="1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5400" b="1" dirty="0" smtClean="0">
                <a:latin typeface="Songti TC" charset="-120"/>
                <a:ea typeface="Songti TC" charset="-120"/>
                <a:cs typeface="Songti TC" charset="-120"/>
              </a:rPr>
              <a:t>現階段：</a:t>
            </a:r>
            <a:r>
              <a:rPr lang="en-US" altLang="zh-TW" sz="5400" b="1" dirty="0" smtClean="0">
                <a:latin typeface="Songti TC" charset="-120"/>
                <a:ea typeface="Songti TC" charset="-120"/>
                <a:cs typeface="Songti TC" charset="-120"/>
              </a:rPr>
              <a:t>No-SQL</a:t>
            </a:r>
            <a:endParaRPr lang="zh-TW" altLang="en-US" sz="5400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目前採用</a:t>
            </a:r>
            <a:r>
              <a:rPr lang="en-US" altLang="zh-TW" sz="3200" dirty="0" smtClean="0">
                <a:latin typeface="Songti TC" charset="-120"/>
                <a:ea typeface="Songti TC" charset="-120"/>
                <a:cs typeface="Songti TC" charset="-120"/>
              </a:rPr>
              <a:t>Firebase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的</a:t>
            </a:r>
            <a:r>
              <a:rPr lang="en-US" altLang="zh-TW" sz="3200" dirty="0" smtClean="0">
                <a:latin typeface="Songti TC" charset="-120"/>
                <a:ea typeface="Songti TC" charset="-120"/>
                <a:cs typeface="Songti TC" charset="-120"/>
              </a:rPr>
              <a:t>Real</a:t>
            </a:r>
            <a:r>
              <a:rPr lang="en-US" altLang="zh-TW" sz="3200" dirty="0">
                <a:latin typeface="Songti TC" charset="-120"/>
                <a:ea typeface="Songti TC" charset="-120"/>
                <a:cs typeface="Songti TC" charset="-120"/>
              </a:rPr>
              <a:t>-Time </a:t>
            </a:r>
            <a:r>
              <a:rPr lang="en-US" altLang="zh-TW" sz="3200" dirty="0" smtClean="0">
                <a:latin typeface="Songti TC" charset="-120"/>
                <a:ea typeface="Songti TC" charset="-120"/>
                <a:cs typeface="Songti TC" charset="-120"/>
              </a:rPr>
              <a:t>Database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為資料庫，</a:t>
            </a:r>
            <a:r>
              <a:rPr lang="zh-TW" altLang="en-US" sz="3200" dirty="0">
                <a:latin typeface="Songti TC" charset="-120"/>
                <a:ea typeface="Songti TC" charset="-120"/>
                <a:cs typeface="Songti TC" charset="-120"/>
              </a:rPr>
              <a:t>以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非關聯式</a:t>
            </a:r>
            <a:r>
              <a:rPr lang="zh-TW" altLang="en-US" sz="3200" dirty="0">
                <a:latin typeface="Songti TC" charset="-120"/>
                <a:ea typeface="Songti TC" charset="-120"/>
                <a:cs typeface="Songti TC" charset="-120"/>
              </a:rPr>
              <a:t>資料庫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進行資料存取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	</a:t>
            </a:r>
            <a:r>
              <a:rPr lang="zh-TW" altLang="en-US" dirty="0" smtClean="0">
                <a:solidFill>
                  <a:srgbClr val="7030A0"/>
                </a:solidFill>
                <a:latin typeface="Songti TC" charset="-120"/>
                <a:ea typeface="Songti TC" charset="-120"/>
                <a:cs typeface="Songti TC" charset="-120"/>
              </a:rPr>
              <a:t>未來為將專案擴大執行，會將現在的非關聯式資料庫轉由關聯式資料庫進行系統資料存取，現階段已將關聯式資料庫之相關內容建立完成，預計暑期優化系統，以符合實際商業用途。</a:t>
            </a:r>
            <a:endParaRPr lang="zh-TW" altLang="en-US" dirty="0">
              <a:solidFill>
                <a:srgbClr val="7030A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33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8" y="212725"/>
            <a:ext cx="10515600" cy="1325563"/>
          </a:xfrm>
        </p:spPr>
        <p:txBody>
          <a:bodyPr/>
          <a:lstStyle/>
          <a:p>
            <a:r>
              <a:rPr lang="zh-TW" altLang="en-US" b="1" dirty="0" smtClean="0">
                <a:latin typeface="Songti TC" charset="-120"/>
                <a:ea typeface="Songti TC" charset="-120"/>
                <a:cs typeface="Songti TC" charset="-120"/>
              </a:rPr>
              <a:t>現階段使用</a:t>
            </a:r>
            <a:r>
              <a:rPr lang="en-US" altLang="zh-TW" b="1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b="1" dirty="0" smtClean="0">
                <a:latin typeface="Songti TC" charset="-120"/>
                <a:ea typeface="Songti TC" charset="-120"/>
                <a:cs typeface="Songti TC" charset="-120"/>
              </a:rPr>
              <a:t>非關聯式資料庫</a:t>
            </a:r>
            <a:endParaRPr lang="zh-TW" altLang="en-US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 rotWithShape="1">
          <a:blip r:embed="rId2"/>
          <a:srcRect l="27826" t="34934" r="11105" b="17886"/>
          <a:stretch/>
        </p:blipFill>
        <p:spPr bwMode="auto">
          <a:xfrm>
            <a:off x="1089512" y="1538288"/>
            <a:ext cx="10012975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757890" y="5889626"/>
            <a:ext cx="467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Firebase — </a:t>
            </a:r>
            <a:r>
              <a:rPr lang="en-US" altLang="zh-TW" sz="2400" dirty="0" err="1" smtClean="0"/>
              <a:t>Realtime</a:t>
            </a:r>
            <a:r>
              <a:rPr lang="en-US" altLang="zh-TW" sz="2400" dirty="0" smtClean="0"/>
              <a:t> Database </a:t>
            </a:r>
            <a:r>
              <a:rPr lang="zh-TW" altLang="en-US" sz="2400" dirty="0" smtClean="0"/>
              <a:t>總</a:t>
            </a:r>
            <a:r>
              <a:rPr lang="zh-TW" altLang="en-US" sz="2400" dirty="0"/>
              <a:t>覽</a:t>
            </a:r>
          </a:p>
        </p:txBody>
      </p:sp>
    </p:spTree>
    <p:extLst>
      <p:ext uri="{BB962C8B-B14F-4D97-AF65-F5344CB8AC3E}">
        <p14:creationId xmlns:p14="http://schemas.microsoft.com/office/powerpoint/2010/main" val="270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571513" y="1801888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9600" b="1" dirty="0" smtClean="0">
                <a:latin typeface="Songti TC" charset="-120"/>
                <a:ea typeface="Songti TC" charset="-120"/>
                <a:cs typeface="Songti TC" charset="-120"/>
              </a:rPr>
              <a:t>系統範圍</a:t>
            </a:r>
            <a:endParaRPr lang="zh-TW" altLang="en-US" sz="9600" b="1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161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333" t="17446" r="11850" b="9744"/>
          <a:stretch/>
        </p:blipFill>
        <p:spPr bwMode="auto">
          <a:xfrm>
            <a:off x="1521141" y="136842"/>
            <a:ext cx="9059525" cy="6100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229505" y="6237800"/>
            <a:ext cx="542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Account</a:t>
            </a:r>
            <a:r>
              <a:rPr lang="zh-TW" altLang="en-US" sz="2400" dirty="0" smtClean="0"/>
              <a:t>的用途為管理使用者</a:t>
            </a:r>
            <a:r>
              <a:rPr lang="en-US" altLang="zh-TW" sz="2400" dirty="0" smtClean="0"/>
              <a:t>google</a:t>
            </a:r>
            <a:r>
              <a:rPr lang="zh-TW" altLang="en-US" sz="2400" dirty="0" smtClean="0"/>
              <a:t>帳號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210300" y="1447421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記錄使用者所持有之系統金</a:t>
            </a:r>
            <a:r>
              <a:rPr lang="zh-TW" altLang="en-US" sz="2400" dirty="0"/>
              <a:t>幣</a:t>
            </a:r>
          </a:p>
        </p:txBody>
      </p:sp>
      <p:cxnSp>
        <p:nvCxnSpPr>
          <p:cNvPr id="8" name="肘形接點 7"/>
          <p:cNvCxnSpPr/>
          <p:nvPr/>
        </p:nvCxnSpPr>
        <p:spPr>
          <a:xfrm flipV="1">
            <a:off x="3229505" y="1678253"/>
            <a:ext cx="2980795" cy="1941247"/>
          </a:xfrm>
          <a:prstGeom prst="bentConnector3">
            <a:avLst>
              <a:gd name="adj1" fmla="val 6704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3962403" y="3911600"/>
            <a:ext cx="355599" cy="495300"/>
            <a:chOff x="3854905" y="3851682"/>
            <a:chExt cx="546098" cy="635000"/>
          </a:xfrm>
        </p:grpSpPr>
        <p:cxnSp>
          <p:nvCxnSpPr>
            <p:cNvPr id="13" name="肘形接點 12"/>
            <p:cNvCxnSpPr/>
            <p:nvPr/>
          </p:nvCxnSpPr>
          <p:spPr>
            <a:xfrm>
              <a:off x="3854905" y="3851682"/>
              <a:ext cx="533399" cy="317500"/>
            </a:xfrm>
            <a:prstGeom prst="bentConnector3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/>
            <p:nvPr/>
          </p:nvCxnSpPr>
          <p:spPr>
            <a:xfrm flipV="1">
              <a:off x="3867604" y="4169182"/>
              <a:ext cx="533399" cy="317500"/>
            </a:xfrm>
            <a:prstGeom prst="bentConnector3">
              <a:avLst>
                <a:gd name="adj1" fmla="val 47619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文字方塊 16"/>
          <p:cNvSpPr txBox="1"/>
          <p:nvPr/>
        </p:nvSpPr>
        <p:spPr>
          <a:xfrm>
            <a:off x="6210300" y="3559085"/>
            <a:ext cx="4686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為記錄使用者最後一次刷新</a:t>
            </a:r>
            <a:r>
              <a:rPr lang="en-US" altLang="zh-TW" sz="2400" dirty="0" smtClean="0"/>
              <a:t>coin</a:t>
            </a:r>
            <a:r>
              <a:rPr lang="zh-TW" altLang="en-US" sz="2400" dirty="0" smtClean="0"/>
              <a:t>欄位質之年月日，以避免使用者於同一日重複簽到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4136068" y="4146550"/>
            <a:ext cx="19148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肘形接點 20"/>
          <p:cNvCxnSpPr/>
          <p:nvPr/>
        </p:nvCxnSpPr>
        <p:spPr>
          <a:xfrm>
            <a:off x="5308600" y="4759414"/>
            <a:ext cx="901700" cy="6888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306502" y="518592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本系統登入之必要值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867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專題E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288925"/>
            <a:ext cx="10091630" cy="632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51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569720" y="1671003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9600" dirty="0" smtClean="0">
                <a:latin typeface="Songti TC" charset="-120"/>
                <a:ea typeface="Songti TC" charset="-120"/>
                <a:cs typeface="Songti TC" charset="-120"/>
              </a:rPr>
              <a:t>介面藍</a:t>
            </a:r>
            <a:r>
              <a:rPr lang="zh-TW" altLang="en-US" sz="9600" dirty="0">
                <a:latin typeface="Songti TC" charset="-120"/>
                <a:ea typeface="Songti TC" charset="-120"/>
                <a:cs typeface="Songti TC" charset="-120"/>
              </a:rPr>
              <a:t>圖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569720" y="4317683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行動裝</a:t>
            </a:r>
            <a:r>
              <a:rPr lang="zh-TW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置</a:t>
            </a:r>
          </a:p>
        </p:txBody>
      </p:sp>
    </p:spTree>
    <p:extLst>
      <p:ext uri="{BB962C8B-B14F-4D97-AF65-F5344CB8AC3E}">
        <p14:creationId xmlns:p14="http://schemas.microsoft.com/office/powerpoint/2010/main" val="329263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C:\Users\ricky\AppData\Local\Microsoft\Windows\INetCache\Content.Word\登入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15274"/>
            <a:ext cx="3175000" cy="56453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/>
          <p:cNvSpPr txBox="1"/>
          <p:nvPr/>
        </p:nvSpPr>
        <p:spPr>
          <a:xfrm>
            <a:off x="1259621" y="60960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登入頁面</a:t>
            </a:r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pic>
        <p:nvPicPr>
          <p:cNvPr id="6" name="圖片 5" descr="C:\Users\ricky\AppData\Local\Microsoft\Windows\INetCache\Content.Word\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42" y="315274"/>
            <a:ext cx="3395025" cy="5645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/>
          <p:cNvSpPr txBox="1"/>
          <p:nvPr/>
        </p:nvSpPr>
        <p:spPr>
          <a:xfrm>
            <a:off x="5469548" y="6096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首頁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09" y="315273"/>
            <a:ext cx="3409109" cy="564531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197534" y="60960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首頁</a:t>
            </a:r>
            <a:r>
              <a:rPr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啟動坐姿偵測</a:t>
            </a:r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693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C:\Users\ricky\AppData\Local\Microsoft\Windows\INetCache\Content.Word\登入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15274"/>
            <a:ext cx="3175000" cy="56453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/>
          <p:cNvSpPr txBox="1"/>
          <p:nvPr/>
        </p:nvSpPr>
        <p:spPr>
          <a:xfrm>
            <a:off x="1259621" y="60960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登入頁面</a:t>
            </a:r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pic>
        <p:nvPicPr>
          <p:cNvPr id="6" name="圖片 5" descr="C:\Users\ricky\AppData\Local\Microsoft\Windows\INetCache\Content.Word\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42" y="315274"/>
            <a:ext cx="3395025" cy="5645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/>
          <p:cNvSpPr txBox="1"/>
          <p:nvPr/>
        </p:nvSpPr>
        <p:spPr>
          <a:xfrm>
            <a:off x="5469548" y="6096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首頁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09" y="315273"/>
            <a:ext cx="3409109" cy="564531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197534" y="60960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首頁</a:t>
            </a:r>
            <a:r>
              <a:rPr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啟動坐姿偵測</a:t>
            </a:r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13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8006" y="60960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首頁</a:t>
            </a:r>
            <a:r>
              <a:rPr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控制列功能</a:t>
            </a:r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684605" y="6096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角色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516769" y="60960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角色</a:t>
            </a:r>
            <a:r>
              <a:rPr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已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取得</a:t>
            </a:r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角色</a:t>
            </a:r>
          </a:p>
        </p:txBody>
      </p:sp>
      <p:pic>
        <p:nvPicPr>
          <p:cNvPr id="3074" name="Picture 2" descr="首页-圈圈点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315273"/>
            <a:ext cx="3276600" cy="566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24" y="315273"/>
            <a:ext cx="3180658" cy="565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607" y="317253"/>
            <a:ext cx="3183910" cy="566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7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8002" y="60960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角色</a:t>
            </a:r>
            <a:r>
              <a:rPr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未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取得</a:t>
            </a:r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角色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562756" y="6096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故</a:t>
            </a:r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576194" y="60960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故事</a:t>
            </a:r>
            <a:r>
              <a:rPr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章節列</a:t>
            </a:r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表</a:t>
            </a:r>
          </a:p>
        </p:txBody>
      </p:sp>
      <p:pic>
        <p:nvPicPr>
          <p:cNvPr id="4098" name="Picture 2" descr="角色-未知角色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3" y="307496"/>
            <a:ext cx="3083965" cy="565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884" y="327010"/>
            <a:ext cx="3118557" cy="566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547" y="327010"/>
            <a:ext cx="3263807" cy="5671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6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31197" y="6096000"/>
            <a:ext cx="354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Songti TC" charset="-120"/>
                <a:ea typeface="Songti TC" charset="-120"/>
                <a:cs typeface="Songti TC" charset="-120"/>
              </a:rPr>
              <a:t>故事</a:t>
            </a:r>
            <a:r>
              <a:rPr lang="en-US" altLang="zh-TW" sz="24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2400" dirty="0" smtClean="0">
                <a:latin typeface="Songti TC" charset="-120"/>
                <a:ea typeface="Songti TC" charset="-120"/>
                <a:cs typeface="Songti TC" charset="-120"/>
              </a:rPr>
              <a:t>獎勵導向懸浮頁面</a:t>
            </a:r>
            <a:endParaRPr lang="zh-TW" altLang="en-US" sz="24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750967" y="60960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故事</a:t>
            </a:r>
            <a:r>
              <a:rPr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故事內容</a:t>
            </a:r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541394" y="6096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設定</a:t>
            </a:r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pic>
        <p:nvPicPr>
          <p:cNvPr id="5122" name="Picture 2" descr="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70" y="327010"/>
            <a:ext cx="3226808" cy="566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 descr="C:\Users\ricky\AppData\Local\Microsoft\Windows\INetCache\Content.Word\故事-剧情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37" y="327010"/>
            <a:ext cx="3113972" cy="566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3" name="Picture 3" descr="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169" y="327011"/>
            <a:ext cx="3279046" cy="566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912342" y="60960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設定</a:t>
            </a:r>
            <a:r>
              <a:rPr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鬧鐘設定</a:t>
            </a:r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24315" y="60960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設定</a:t>
            </a:r>
            <a:r>
              <a:rPr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自訂</a:t>
            </a:r>
            <a:r>
              <a:rPr lang="zh-TW" altLang="en-US" sz="2800" dirty="0">
                <a:latin typeface="Songti TC" charset="-120"/>
                <a:ea typeface="Songti TC" charset="-120"/>
                <a:cs typeface="Songti TC" charset="-120"/>
              </a:rPr>
              <a:t>義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獎勵</a:t>
            </a:r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049285" y="6126777"/>
            <a:ext cx="3849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Songti TC" charset="-120"/>
                <a:ea typeface="Songti TC" charset="-120"/>
                <a:cs typeface="Songti TC" charset="-120"/>
              </a:rPr>
              <a:t>自訂義</a:t>
            </a:r>
            <a:r>
              <a:rPr lang="zh-TW" altLang="en-US" sz="2400" dirty="0" smtClean="0">
                <a:latin typeface="Songti TC" charset="-120"/>
                <a:ea typeface="Songti TC" charset="-120"/>
                <a:cs typeface="Songti TC" charset="-120"/>
              </a:rPr>
              <a:t>獎勵</a:t>
            </a:r>
            <a:r>
              <a:rPr lang="en-US" altLang="zh-TW" sz="24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2400" dirty="0" smtClean="0">
                <a:latin typeface="Songti TC" charset="-120"/>
                <a:ea typeface="Songti TC" charset="-120"/>
                <a:cs typeface="Songti TC" charset="-120"/>
              </a:rPr>
              <a:t>設定懸浮式</a:t>
            </a:r>
            <a:r>
              <a:rPr lang="zh-TW" altLang="en-US" sz="2400" dirty="0">
                <a:latin typeface="Songti TC" charset="-120"/>
                <a:ea typeface="Songti TC" charset="-120"/>
                <a:cs typeface="Songti TC" charset="-120"/>
              </a:rPr>
              <a:t>窗</a:t>
            </a:r>
          </a:p>
        </p:txBody>
      </p:sp>
      <p:pic>
        <p:nvPicPr>
          <p:cNvPr id="7170" name="Picture 2" descr="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9" y="327010"/>
            <a:ext cx="3276698" cy="566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 descr="C:\Users\ricky\AppData\Local\Microsoft\Windows\INetCache\Content.Word\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220" y="327010"/>
            <a:ext cx="3303776" cy="565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1" name="Picture 3" descr="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269" y="327010"/>
            <a:ext cx="3169164" cy="566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24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539240" y="1549083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9600" dirty="0" smtClean="0">
                <a:latin typeface="Songti TC" charset="-120"/>
                <a:ea typeface="Songti TC" charset="-120"/>
                <a:cs typeface="Songti TC" charset="-120"/>
              </a:rPr>
              <a:t>介面藍圖</a:t>
            </a:r>
            <a:endParaRPr lang="zh-TW" altLang="en-US" sz="96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539240" y="4242118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電腦運算端</a:t>
            </a:r>
            <a:endParaRPr lang="zh-TW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12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228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800" b="1" dirty="0" smtClean="0">
                <a:latin typeface="Songti TC" charset="-120"/>
                <a:ea typeface="Songti TC" charset="-120"/>
                <a:cs typeface="Songti TC" charset="-120"/>
              </a:rPr>
              <a:t>帳戶（安全性）控管</a:t>
            </a:r>
            <a:r>
              <a:rPr lang="zh-TW" altLang="en-US" sz="4800" b="1" dirty="0">
                <a:latin typeface="Songti TC" charset="-120"/>
                <a:ea typeface="Songti TC" charset="-120"/>
                <a:cs typeface="Songti TC" charset="-120"/>
              </a:rPr>
              <a:t>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buFont typeface=".AppleSystemUIFont" charset="-120"/>
              <a:buChar char="-"/>
            </a:pP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在 手機 </a:t>
            </a:r>
            <a:r>
              <a:rPr lang="en-US" altLang="zh-TW" sz="3600" dirty="0" smtClean="0">
                <a:latin typeface="Songti TC" charset="-120"/>
                <a:ea typeface="Songti TC" charset="-120"/>
                <a:cs typeface="Songti TC" charset="-120"/>
              </a:rPr>
              <a:t>/</a:t>
            </a: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 電腦 上以</a:t>
            </a:r>
            <a:r>
              <a:rPr lang="en-US" altLang="zh-TW" sz="3600" dirty="0" smtClean="0">
                <a:latin typeface="Songti TC" charset="-120"/>
                <a:ea typeface="Songti TC" charset="-120"/>
                <a:cs typeface="Songti TC" charset="-120"/>
              </a:rPr>
              <a:t>Google</a:t>
            </a: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帳號 登入 </a:t>
            </a:r>
            <a:r>
              <a:rPr lang="en-US" altLang="zh-TW" sz="3600" dirty="0" smtClean="0">
                <a:latin typeface="Songti TC" charset="-120"/>
                <a:ea typeface="Songti TC" charset="-120"/>
                <a:cs typeface="Songti TC" charset="-120"/>
              </a:rPr>
              <a:t>/</a:t>
            </a: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 登出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buNone/>
            </a:pP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>
              <a:buFont typeface=".PingFangTC-Regular" charset="-120"/>
              <a:buChar char="＊"/>
            </a:pP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為何</a:t>
            </a: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使用</a:t>
            </a:r>
            <a:r>
              <a:rPr lang="en-US" altLang="zh-TW" sz="3600" dirty="0" smtClean="0">
                <a:latin typeface="Songti TC" charset="-120"/>
                <a:ea typeface="Songti TC" charset="-120"/>
                <a:cs typeface="Songti TC" charset="-120"/>
              </a:rPr>
              <a:t>Google</a:t>
            </a: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帳號登入？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/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便利性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/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保護使用者資料</a:t>
            </a:r>
            <a:r>
              <a:rPr lang="en-US" altLang="zh-TW" sz="32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安全性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457200" lvl="1" indent="0">
              <a:buNone/>
            </a:pP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buNone/>
            </a:pPr>
            <a:endParaRPr lang="zh-TW" altLang="en-US" sz="36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18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5168580" y="0"/>
            <a:ext cx="6439586" cy="6858000"/>
            <a:chOff x="3644580" y="0"/>
            <a:chExt cx="5130800" cy="5464175"/>
          </a:xfrm>
        </p:grpSpPr>
        <p:pic>
          <p:nvPicPr>
            <p:cNvPr id="4" name="圖片 3"/>
            <p:cNvPicPr/>
            <p:nvPr/>
          </p:nvPicPr>
          <p:blipFill rotWithShape="1">
            <a:blip r:embed="rId2"/>
            <a:srcRect b="18982"/>
            <a:stretch/>
          </p:blipFill>
          <p:spPr bwMode="auto">
            <a:xfrm>
              <a:off x="3644581" y="0"/>
              <a:ext cx="5130165" cy="23380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圖片 4"/>
            <p:cNvPicPr/>
            <p:nvPr/>
          </p:nvPicPr>
          <p:blipFill rotWithShape="1">
            <a:blip r:embed="rId3"/>
            <a:srcRect t="12228" b="8260"/>
            <a:stretch/>
          </p:blipFill>
          <p:spPr bwMode="auto">
            <a:xfrm>
              <a:off x="3644580" y="2338070"/>
              <a:ext cx="5128895" cy="22936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圖片 5"/>
            <p:cNvPicPr/>
            <p:nvPr/>
          </p:nvPicPr>
          <p:blipFill rotWithShape="1">
            <a:blip r:embed="rId4"/>
            <a:srcRect t="71148"/>
            <a:stretch/>
          </p:blipFill>
          <p:spPr bwMode="auto">
            <a:xfrm>
              <a:off x="3644580" y="4631690"/>
              <a:ext cx="5130800" cy="8324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8" name="文字方塊 7"/>
          <p:cNvSpPr txBox="1"/>
          <p:nvPr/>
        </p:nvSpPr>
        <p:spPr>
          <a:xfrm>
            <a:off x="215900" y="815548"/>
            <a:ext cx="4439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latin typeface="Songti TC" charset="-120"/>
                <a:ea typeface="Songti TC" charset="-120"/>
                <a:cs typeface="Songti TC" charset="-120"/>
              </a:rPr>
              <a:t>Good+ </a:t>
            </a: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坐姿偵測系統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電腦運算端首頁</a:t>
            </a:r>
            <a:endParaRPr lang="zh-TW" altLang="en-US" sz="36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15900" y="2130859"/>
            <a:ext cx="49502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3200" dirty="0">
                <a:latin typeface="Songti TC" charset="-120"/>
                <a:ea typeface="Songti TC" charset="-120"/>
                <a:cs typeface="Songti TC" charset="-120"/>
              </a:rPr>
              <a:t>點擊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頁面右上角</a:t>
            </a:r>
            <a:r>
              <a:rPr lang="en-US" altLang="zh-TW" sz="3200" dirty="0" smtClean="0">
                <a:latin typeface="Calibri" charset="0"/>
                <a:ea typeface="Calibri" charset="0"/>
                <a:cs typeface="Calibri" charset="0"/>
              </a:rPr>
              <a:t>LOGO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、</a:t>
            </a:r>
            <a:r>
              <a:rPr lang="en-US" altLang="zh-TW" sz="3200" dirty="0" smtClean="0">
                <a:latin typeface="Calibri" charset="0"/>
                <a:ea typeface="Calibri" charset="0"/>
                <a:cs typeface="Calibri" charset="0"/>
              </a:rPr>
              <a:t>START</a:t>
            </a:r>
            <a:r>
              <a:rPr lang="zh-TW" altLang="en-US" sz="3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TW" sz="3200" dirty="0" smtClean="0">
                <a:latin typeface="Calibri" charset="0"/>
                <a:ea typeface="Calibri" charset="0"/>
                <a:cs typeface="Calibri" charset="0"/>
              </a:rPr>
              <a:t>GOOD+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進入系統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點擊</a:t>
            </a:r>
            <a:r>
              <a:rPr lang="en-US" altLang="zh-TW" sz="3200" dirty="0" smtClean="0">
                <a:latin typeface="Calibri" charset="0"/>
                <a:ea typeface="Calibri" charset="0"/>
                <a:cs typeface="Calibri" charset="0"/>
              </a:rPr>
              <a:t>CONTACT</a:t>
            </a:r>
            <a:r>
              <a:rPr lang="zh-TW" altLang="en-US" sz="3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TW" sz="3200" dirty="0" smtClean="0">
                <a:latin typeface="Calibri" charset="0"/>
                <a:ea typeface="Calibri" charset="0"/>
                <a:cs typeface="Calibri" charset="0"/>
              </a:rPr>
              <a:t>US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進入信箱，可寫</a:t>
            </a:r>
            <a:r>
              <a:rPr lang="en-US" altLang="zh-TW" sz="3200" dirty="0" smtClean="0">
                <a:latin typeface="Calibri" charset="0"/>
                <a:ea typeface="Calibri" charset="0"/>
                <a:cs typeface="Calibri" charset="0"/>
              </a:rPr>
              <a:t>email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提供建議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右下角為臉書粉絲團、推特、</a:t>
            </a:r>
            <a:r>
              <a:rPr lang="en-US" altLang="zh-TW" sz="3200" dirty="0" smtClean="0">
                <a:latin typeface="Calibri" charset="0"/>
                <a:ea typeface="Calibri" charset="0"/>
                <a:cs typeface="Calibri" charset="0"/>
              </a:rPr>
              <a:t>Instagra</a:t>
            </a:r>
            <a:r>
              <a:rPr lang="en-US" altLang="zh-TW" sz="3200" dirty="0">
                <a:latin typeface="Calibri" charset="0"/>
                <a:ea typeface="Calibri" charset="0"/>
                <a:cs typeface="Calibri" charset="0"/>
              </a:rPr>
              <a:t>m</a:t>
            </a:r>
            <a:endParaRPr lang="zh-TW" altLang="en-US" sz="3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7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100" y="223838"/>
            <a:ext cx="10326510" cy="5808662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84" y="2463090"/>
            <a:ext cx="986751" cy="89034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953937" y="6172200"/>
            <a:ext cx="427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ea typeface="Songti TC" charset="-120"/>
                <a:cs typeface="Songti TC" charset="-120"/>
              </a:rPr>
              <a:t>PoseNet</a:t>
            </a:r>
            <a:r>
              <a:rPr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模型標點偵測畫面</a:t>
            </a:r>
            <a:endParaRPr lang="zh-TW" altLang="en-US" sz="28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4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600200" y="1762442"/>
            <a:ext cx="9144000" cy="3068637"/>
          </a:xfrm>
        </p:spPr>
        <p:txBody>
          <a:bodyPr>
            <a:noAutofit/>
          </a:bodyPr>
          <a:lstStyle/>
          <a:p>
            <a:r>
              <a:rPr lang="zh-TW" altLang="en-US" sz="9600" dirty="0" smtClean="0">
                <a:latin typeface="Songti TC" charset="-120"/>
                <a:ea typeface="Songti TC" charset="-120"/>
                <a:cs typeface="Songti TC" charset="-120"/>
              </a:rPr>
              <a:t>資源</a:t>
            </a:r>
            <a:r>
              <a:rPr lang="zh-TW" altLang="en-US" sz="9600" dirty="0" smtClean="0">
                <a:latin typeface="Songti TC" charset="-120"/>
                <a:ea typeface="Songti TC" charset="-120"/>
                <a:cs typeface="Songti TC" charset="-120"/>
              </a:rPr>
              <a:t>需求</a:t>
            </a:r>
            <a:r>
              <a:rPr lang="en-US" altLang="zh-TW" sz="9600" dirty="0" smtClean="0">
                <a:latin typeface="Songti TC" charset="-120"/>
                <a:ea typeface="Songti TC" charset="-120"/>
                <a:cs typeface="Songti TC" charset="-120"/>
              </a:rPr>
              <a:t/>
            </a:r>
            <a:br>
              <a:rPr lang="en-US" altLang="zh-TW" sz="9600" dirty="0" smtClean="0">
                <a:latin typeface="Songti TC" charset="-120"/>
                <a:ea typeface="Songti TC" charset="-120"/>
                <a:cs typeface="Songti TC" charset="-120"/>
              </a:rPr>
            </a:b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（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經濟經費）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32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系統開發經費</a:t>
            </a:r>
            <a:r>
              <a:rPr lang="en-US" altLang="zh-TW" kern="100" baseline="-25000" dirty="0">
                <a:latin typeface="Songti TC" charset="-120"/>
                <a:ea typeface="Songti TC" charset="-120"/>
                <a:cs typeface="Songti TC" charset="-120"/>
              </a:rPr>
              <a:t>[</a:t>
            </a:r>
            <a:r>
              <a:rPr lang="zh-TW" altLang="zh-TW" kern="100" baseline="-25000" dirty="0" smtClean="0">
                <a:latin typeface="Songti TC" charset="-120"/>
                <a:ea typeface="Songti TC" charset="-120"/>
                <a:cs typeface="Songti TC" charset="-120"/>
              </a:rPr>
              <a:t>註</a:t>
            </a:r>
            <a:r>
              <a:rPr lang="en-US" altLang="zh-TW" kern="100" baseline="-25000" dirty="0" smtClean="0">
                <a:latin typeface="Songti TC" charset="-120"/>
                <a:ea typeface="Songti TC" charset="-120"/>
                <a:cs typeface="Songti TC" charset="-120"/>
              </a:rPr>
              <a:t>1]</a:t>
            </a:r>
            <a:endParaRPr lang="zh-TW" altLang="en-US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a. 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已持有資源折舊</a:t>
            </a:r>
            <a:endParaRPr lang="zh-TW" altLang="en-US" dirty="0">
              <a:latin typeface="Songti TC" charset="-120"/>
              <a:ea typeface="Songti TC" charset="-120"/>
              <a:cs typeface="Songti TC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96238"/>
              </p:ext>
            </p:extLst>
          </p:nvPr>
        </p:nvGraphicFramePr>
        <p:xfrm>
          <a:off x="990600" y="2514599"/>
          <a:ext cx="10363200" cy="366236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4314749">
                  <a:extLst>
                    <a:ext uri="{9D8B030D-6E8A-4147-A177-3AD203B41FA5}">
                      <a16:colId xmlns:a16="http://schemas.microsoft.com/office/drawing/2014/main" xmlns="" val="536426223"/>
                    </a:ext>
                  </a:extLst>
                </a:gridCol>
                <a:gridCol w="1209446">
                  <a:extLst>
                    <a:ext uri="{9D8B030D-6E8A-4147-A177-3AD203B41FA5}">
                      <a16:colId xmlns:a16="http://schemas.microsoft.com/office/drawing/2014/main" xmlns="" val="2345030922"/>
                    </a:ext>
                  </a:extLst>
                </a:gridCol>
                <a:gridCol w="2420113">
                  <a:extLst>
                    <a:ext uri="{9D8B030D-6E8A-4147-A177-3AD203B41FA5}">
                      <a16:colId xmlns:a16="http://schemas.microsoft.com/office/drawing/2014/main" xmlns="" val="1665564973"/>
                    </a:ext>
                  </a:extLst>
                </a:gridCol>
                <a:gridCol w="2418892">
                  <a:extLst>
                    <a:ext uri="{9D8B030D-6E8A-4147-A177-3AD203B41FA5}">
                      <a16:colId xmlns:a16="http://schemas.microsoft.com/office/drawing/2014/main" xmlns="" val="4055633314"/>
                    </a:ext>
                  </a:extLst>
                </a:gridCol>
              </a:tblGrid>
              <a:tr h="5739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品項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數量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單價（</a:t>
                      </a: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</a:t>
                      </a: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小計（</a:t>
                      </a: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</a:t>
                      </a: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01890333"/>
                  </a:ext>
                </a:extLst>
              </a:tr>
              <a:tr h="7720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開發用</a:t>
                      </a: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Android</a:t>
                      </a: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手機折舊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5,247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26,235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11328168"/>
                  </a:ext>
                </a:extLst>
              </a:tr>
              <a:tr h="7720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開發用運算主機折舊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10,325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10,325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16762011"/>
                  </a:ext>
                </a:extLst>
              </a:tr>
              <a:tr h="7720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開發用筆記型電腦折舊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4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9,258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37,032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1125449"/>
                  </a:ext>
                </a:extLst>
              </a:tr>
              <a:tr h="7720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總計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 73,592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46647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95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7793"/>
            <a:ext cx="10515600" cy="68897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b. 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人力資源</a:t>
            </a:r>
            <a:endParaRPr lang="zh-TW" altLang="en-US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38200" y="4180205"/>
            <a:ext cx="10515600" cy="68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>
                <a:latin typeface="Songti TC" charset="-120"/>
                <a:ea typeface="Songti TC" charset="-120"/>
                <a:cs typeface="Songti TC" charset="-120"/>
              </a:rPr>
              <a:t>c. </a:t>
            </a:r>
            <a:r>
              <a:rPr lang="zh-TW" altLang="en-US" dirty="0" smtClean="0">
                <a:latin typeface="Songti TC" charset="-120"/>
                <a:ea typeface="Songti TC" charset="-120"/>
                <a:cs typeface="Songti TC" charset="-120"/>
              </a:rPr>
              <a:t>新添購設</a:t>
            </a:r>
            <a:r>
              <a:rPr lang="zh-TW" altLang="en-US" dirty="0">
                <a:latin typeface="Songti TC" charset="-120"/>
                <a:ea typeface="Songti TC" charset="-120"/>
                <a:cs typeface="Songti TC" charset="-120"/>
              </a:rPr>
              <a:t>備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282463"/>
              </p:ext>
            </p:extLst>
          </p:nvPr>
        </p:nvGraphicFramePr>
        <p:xfrm>
          <a:off x="838200" y="657860"/>
          <a:ext cx="10515600" cy="343236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621280">
                  <a:extLst>
                    <a:ext uri="{9D8B030D-6E8A-4147-A177-3AD203B41FA5}">
                      <a16:colId xmlns:a16="http://schemas.microsoft.com/office/drawing/2014/main" xmlns="" val="325044764"/>
                    </a:ext>
                  </a:extLst>
                </a:gridCol>
                <a:gridCol w="2705805">
                  <a:extLst>
                    <a:ext uri="{9D8B030D-6E8A-4147-A177-3AD203B41FA5}">
                      <a16:colId xmlns:a16="http://schemas.microsoft.com/office/drawing/2014/main" xmlns="" val="3950276536"/>
                    </a:ext>
                  </a:extLst>
                </a:gridCol>
                <a:gridCol w="2594911">
                  <a:extLst>
                    <a:ext uri="{9D8B030D-6E8A-4147-A177-3AD203B41FA5}">
                      <a16:colId xmlns:a16="http://schemas.microsoft.com/office/drawing/2014/main" xmlns="" val="2401710457"/>
                    </a:ext>
                  </a:extLst>
                </a:gridCol>
                <a:gridCol w="2593604">
                  <a:extLst>
                    <a:ext uri="{9D8B030D-6E8A-4147-A177-3AD203B41FA5}">
                      <a16:colId xmlns:a16="http://schemas.microsoft.com/office/drawing/2014/main" xmlns="" val="2023941522"/>
                    </a:ext>
                  </a:extLst>
                </a:gridCol>
              </a:tblGrid>
              <a:tr h="6891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品項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預計耗時（小時）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時薪（</a:t>
                      </a: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</a:t>
                      </a:r>
                      <a:r>
                        <a:rPr lang="zh-TW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小計（</a:t>
                      </a: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</a:t>
                      </a:r>
                      <a:r>
                        <a:rPr lang="zh-TW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98510753"/>
                  </a:ext>
                </a:extLst>
              </a:tr>
              <a:tr h="46351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App. </a:t>
                      </a:r>
                      <a:r>
                        <a:rPr lang="zh-TW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製作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300</a:t>
                      </a:r>
                      <a:r>
                        <a:rPr lang="en-US" sz="2400" kern="100" baseline="-250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[</a:t>
                      </a:r>
                      <a:r>
                        <a:rPr lang="zh-TW" sz="2400" kern="100" baseline="-250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註</a:t>
                      </a:r>
                      <a:r>
                        <a:rPr lang="en-US" sz="2400" kern="100" baseline="-250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2]</a:t>
                      </a:r>
                      <a:endParaRPr lang="zh-TW" sz="24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150</a:t>
                      </a:r>
                      <a:r>
                        <a:rPr lang="en-US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[</a:t>
                      </a:r>
                      <a:r>
                        <a:rPr lang="zh-TW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註</a:t>
                      </a:r>
                      <a:r>
                        <a:rPr lang="en-US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3]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30,000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87433122"/>
                  </a:ext>
                </a:extLst>
              </a:tr>
              <a:tr h="46351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Posenet</a:t>
                      </a:r>
                      <a:r>
                        <a:rPr lang="zh-TW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影像處理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315</a:t>
                      </a:r>
                      <a:r>
                        <a:rPr lang="en-US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[</a:t>
                      </a:r>
                      <a:r>
                        <a:rPr lang="zh-TW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註</a:t>
                      </a:r>
                      <a:r>
                        <a:rPr lang="en-US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4]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150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47,250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77685234"/>
                  </a:ext>
                </a:extLst>
              </a:tr>
              <a:tr h="46351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UI </a:t>
                      </a:r>
                      <a:r>
                        <a:rPr lang="zh-TW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設計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45</a:t>
                      </a:r>
                      <a:r>
                        <a:rPr lang="en-US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[</a:t>
                      </a:r>
                      <a:r>
                        <a:rPr lang="zh-TW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註</a:t>
                      </a:r>
                      <a:r>
                        <a:rPr lang="en-US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5]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150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6,750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10278026"/>
                  </a:ext>
                </a:extLst>
              </a:tr>
              <a:tr h="46351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機器學習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135</a:t>
                      </a:r>
                      <a:r>
                        <a:rPr lang="en-US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[</a:t>
                      </a:r>
                      <a:r>
                        <a:rPr lang="zh-TW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註</a:t>
                      </a:r>
                      <a:r>
                        <a:rPr lang="en-US" sz="24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6]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150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20,250</a:t>
                      </a:r>
                      <a:endParaRPr lang="zh-TW" sz="24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734063238"/>
                  </a:ext>
                </a:extLst>
              </a:tr>
              <a:tr h="46351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總計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4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4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 104,250</a:t>
                      </a:r>
                      <a:endParaRPr lang="zh-TW" sz="24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7663817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96392"/>
              </p:ext>
            </p:extLst>
          </p:nvPr>
        </p:nvGraphicFramePr>
        <p:xfrm>
          <a:off x="838200" y="4712080"/>
          <a:ext cx="10515600" cy="202654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4378201">
                  <a:extLst>
                    <a:ext uri="{9D8B030D-6E8A-4147-A177-3AD203B41FA5}">
                      <a16:colId xmlns:a16="http://schemas.microsoft.com/office/drawing/2014/main" xmlns="" val="841538902"/>
                    </a:ext>
                  </a:extLst>
                </a:gridCol>
                <a:gridCol w="1227232">
                  <a:extLst>
                    <a:ext uri="{9D8B030D-6E8A-4147-A177-3AD203B41FA5}">
                      <a16:colId xmlns:a16="http://schemas.microsoft.com/office/drawing/2014/main" xmlns="" val="2198044976"/>
                    </a:ext>
                  </a:extLst>
                </a:gridCol>
                <a:gridCol w="2455702">
                  <a:extLst>
                    <a:ext uri="{9D8B030D-6E8A-4147-A177-3AD203B41FA5}">
                      <a16:colId xmlns:a16="http://schemas.microsoft.com/office/drawing/2014/main" xmlns="" val="3424220523"/>
                    </a:ext>
                  </a:extLst>
                </a:gridCol>
                <a:gridCol w="2454465">
                  <a:extLst>
                    <a:ext uri="{9D8B030D-6E8A-4147-A177-3AD203B41FA5}">
                      <a16:colId xmlns:a16="http://schemas.microsoft.com/office/drawing/2014/main" xmlns="" val="787016269"/>
                    </a:ext>
                  </a:extLst>
                </a:gridCol>
              </a:tblGrid>
              <a:tr h="5491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品項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數量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單價（</a:t>
                      </a: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</a:t>
                      </a: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小計（</a:t>
                      </a: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</a:t>
                      </a: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575040850"/>
                  </a:ext>
                </a:extLst>
              </a:tr>
              <a:tr h="73869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攝影鏡頭（</a:t>
                      </a:r>
                      <a:r>
                        <a:rPr lang="en-US" sz="2800" kern="100" dirty="0" err="1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WebCam</a:t>
                      </a: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250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750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32599769"/>
                  </a:ext>
                </a:extLst>
              </a:tr>
              <a:tr h="73869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總計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 750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24665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32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48704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400" dirty="0" smtClean="0">
                <a:latin typeface="Songti TC" charset="-120"/>
                <a:ea typeface="Songti TC" charset="-120"/>
                <a:cs typeface="Songti TC" charset="-120"/>
              </a:rPr>
              <a:t>總計</a:t>
            </a:r>
            <a:endParaRPr lang="zh-TW" altLang="en-US" sz="54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429392"/>
              </p:ext>
            </p:extLst>
          </p:nvPr>
        </p:nvGraphicFramePr>
        <p:xfrm>
          <a:off x="838200" y="1980248"/>
          <a:ext cx="10528300" cy="383539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307080">
                  <a:extLst>
                    <a:ext uri="{9D8B030D-6E8A-4147-A177-3AD203B41FA5}">
                      <a16:colId xmlns:a16="http://schemas.microsoft.com/office/drawing/2014/main" xmlns="" val="2583014984"/>
                    </a:ext>
                  </a:extLst>
                </a:gridCol>
                <a:gridCol w="7221220">
                  <a:extLst>
                    <a:ext uri="{9D8B030D-6E8A-4147-A177-3AD203B41FA5}">
                      <a16:colId xmlns:a16="http://schemas.microsoft.com/office/drawing/2014/main" xmlns="" val="4109841905"/>
                    </a:ext>
                  </a:extLst>
                </a:gridCol>
              </a:tblGrid>
              <a:tr h="601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品項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預估單向金額（</a:t>
                      </a:r>
                      <a:r>
                        <a:rPr lang="en-US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</a:t>
                      </a:r>
                      <a:r>
                        <a:rPr lang="zh-TW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29125494"/>
                  </a:ext>
                </a:extLst>
              </a:tr>
              <a:tr h="8085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新購入部分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750</a:t>
                      </a:r>
                      <a:endParaRPr lang="zh-TW" sz="32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69357887"/>
                  </a:ext>
                </a:extLst>
              </a:tr>
              <a:tr h="8085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已持有資源折舊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73,592</a:t>
                      </a:r>
                      <a:endParaRPr lang="zh-TW" sz="32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50820133"/>
                  </a:ext>
                </a:extLst>
              </a:tr>
              <a:tr h="8085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人力資源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104,250</a:t>
                      </a:r>
                      <a:endParaRPr lang="zh-TW" sz="32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69551330"/>
                  </a:ext>
                </a:extLst>
              </a:tr>
              <a:tr h="8085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總計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 178,592</a:t>
                      </a:r>
                      <a:endParaRPr lang="zh-TW" sz="32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49609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08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7680" y="424180"/>
            <a:ext cx="11303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[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註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1] 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依照團隊進行系統開發時所耗費之經費進行試算。</a:t>
            </a:r>
          </a:p>
          <a:p>
            <a:pPr>
              <a:lnSpc>
                <a:spcPct val="100000"/>
              </a:lnSpc>
            </a:pP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[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註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2] 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每人每日執行專案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2.5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小時，合計四人投入，共執行一個月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30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日計算。</a:t>
            </a:r>
          </a:p>
          <a:p>
            <a:pPr>
              <a:lnSpc>
                <a:spcPct val="100000"/>
              </a:lnSpc>
            </a:pP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[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註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3] 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以中華民國始自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108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年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01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月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01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日始之基本工資時薪計算。</a:t>
            </a:r>
          </a:p>
          <a:p>
            <a:pPr>
              <a:lnSpc>
                <a:spcPct val="100000"/>
              </a:lnSpc>
            </a:pP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[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註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4] 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研究階段每人每日進行研究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2.5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小時，合計三人投入，共執行一個月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30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日計算；開發階段每人每日執行專案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3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小時，合計一人投入，共執行一個月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30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日。</a:t>
            </a:r>
          </a:p>
          <a:p>
            <a:pPr>
              <a:lnSpc>
                <a:spcPct val="100000"/>
              </a:lnSpc>
            </a:pP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[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註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5] 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每人每日進行研究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3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小時，合計一人投入，共執行半個月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15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日。</a:t>
            </a:r>
          </a:p>
          <a:p>
            <a:pPr>
              <a:lnSpc>
                <a:spcPct val="100000"/>
              </a:lnSpc>
            </a:pP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[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註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6] 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每人每日進行研究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3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小時，合計一人投入，共執行一個半月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45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日。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62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>
                <a:latin typeface="Songti TC" charset="-120"/>
                <a:ea typeface="Songti TC" charset="-120"/>
                <a:cs typeface="Songti TC" charset="-120"/>
              </a:rPr>
              <a:t>使用者所需經費</a:t>
            </a:r>
            <a:endParaRPr lang="zh-TW" altLang="en-US" sz="54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118659"/>
              </p:ext>
            </p:extLst>
          </p:nvPr>
        </p:nvGraphicFramePr>
        <p:xfrm>
          <a:off x="838201" y="1930398"/>
          <a:ext cx="10515598" cy="42418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3319">
                  <a:extLst>
                    <a:ext uri="{9D8B030D-6E8A-4147-A177-3AD203B41FA5}">
                      <a16:colId xmlns:a16="http://schemas.microsoft.com/office/drawing/2014/main" xmlns="" val="1494422332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xmlns="" val="2061223966"/>
                    </a:ext>
                  </a:extLst>
                </a:gridCol>
                <a:gridCol w="2758440">
                  <a:extLst>
                    <a:ext uri="{9D8B030D-6E8A-4147-A177-3AD203B41FA5}">
                      <a16:colId xmlns:a16="http://schemas.microsoft.com/office/drawing/2014/main" xmlns="" val="326078741"/>
                    </a:ext>
                  </a:extLst>
                </a:gridCol>
                <a:gridCol w="2804159">
                  <a:extLst>
                    <a:ext uri="{9D8B030D-6E8A-4147-A177-3AD203B41FA5}">
                      <a16:colId xmlns:a16="http://schemas.microsoft.com/office/drawing/2014/main" xmlns="" val="3430344619"/>
                    </a:ext>
                  </a:extLst>
                </a:gridCol>
              </a:tblGrid>
              <a:tr h="8423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品項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數量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單價（</a:t>
                      </a:r>
                      <a:r>
                        <a:rPr lang="en-US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</a:t>
                      </a:r>
                      <a:r>
                        <a:rPr lang="zh-TW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小計（</a:t>
                      </a:r>
                      <a:r>
                        <a:rPr lang="en-US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</a:t>
                      </a:r>
                      <a:r>
                        <a:rPr lang="zh-TW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24012230"/>
                  </a:ext>
                </a:extLst>
              </a:tr>
              <a:tr h="113313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Android</a:t>
                      </a:r>
                      <a:r>
                        <a:rPr lang="zh-TW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手機折舊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</a:t>
                      </a:r>
                      <a:endParaRPr lang="zh-TW" sz="32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170</a:t>
                      </a:r>
                      <a:endParaRPr lang="zh-TW" sz="32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340</a:t>
                      </a:r>
                      <a:endParaRPr lang="zh-TW" sz="32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2873655"/>
                  </a:ext>
                </a:extLst>
              </a:tr>
              <a:tr h="113313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筆記型電腦折舊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</a:t>
                      </a:r>
                      <a:endParaRPr lang="zh-TW" sz="32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645</a:t>
                      </a:r>
                      <a:endParaRPr lang="zh-TW" sz="32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645</a:t>
                      </a:r>
                      <a:endParaRPr lang="zh-TW" sz="32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25015527"/>
                  </a:ext>
                </a:extLst>
              </a:tr>
              <a:tr h="113313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總計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32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 </a:t>
                      </a:r>
                      <a:endParaRPr lang="zh-TW" sz="32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 985</a:t>
                      </a:r>
                      <a:endParaRPr lang="zh-TW" sz="32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30955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41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>
                <a:latin typeface="Songti TC" charset="-120"/>
                <a:ea typeface="Songti TC" charset="-120"/>
                <a:cs typeface="Songti TC" charset="-120"/>
              </a:rPr>
              <a:t>折舊備註</a:t>
            </a:r>
            <a:endParaRPr lang="zh-TW" altLang="en-US" sz="54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631601"/>
              </p:ext>
            </p:extLst>
          </p:nvPr>
        </p:nvGraphicFramePr>
        <p:xfrm>
          <a:off x="838200" y="1690688"/>
          <a:ext cx="10515599" cy="483203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703320">
                  <a:extLst>
                    <a:ext uri="{9D8B030D-6E8A-4147-A177-3AD203B41FA5}">
                      <a16:colId xmlns:a16="http://schemas.microsoft.com/office/drawing/2014/main" xmlns="" val="653092484"/>
                    </a:ext>
                  </a:extLst>
                </a:gridCol>
                <a:gridCol w="2405380">
                  <a:extLst>
                    <a:ext uri="{9D8B030D-6E8A-4147-A177-3AD203B41FA5}">
                      <a16:colId xmlns:a16="http://schemas.microsoft.com/office/drawing/2014/main" xmlns="" val="2863424226"/>
                    </a:ext>
                  </a:extLst>
                </a:gridCol>
                <a:gridCol w="1931997">
                  <a:extLst>
                    <a:ext uri="{9D8B030D-6E8A-4147-A177-3AD203B41FA5}">
                      <a16:colId xmlns:a16="http://schemas.microsoft.com/office/drawing/2014/main" xmlns="" val="3151358443"/>
                    </a:ext>
                  </a:extLst>
                </a:gridCol>
                <a:gridCol w="2474902">
                  <a:extLst>
                    <a:ext uri="{9D8B030D-6E8A-4147-A177-3AD203B41FA5}">
                      <a16:colId xmlns:a16="http://schemas.microsoft.com/office/drawing/2014/main" xmlns="" val="3917039152"/>
                    </a:ext>
                  </a:extLst>
                </a:gridCol>
              </a:tblGrid>
              <a:tr h="11075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品項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預估使用年限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單價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（</a:t>
                      </a: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</a:t>
                      </a: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年度折舊金額（</a:t>
                      </a: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NT /</a:t>
                      </a: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333771004"/>
                  </a:ext>
                </a:extLst>
              </a:tr>
              <a:tr h="7448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開發用</a:t>
                      </a: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Android</a:t>
                      </a:r>
                      <a:r>
                        <a:rPr lang="zh-TW" sz="2800" kern="10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手機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14,990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5,247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353126930"/>
                  </a:ext>
                </a:extLst>
              </a:tr>
              <a:tr h="7448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開發用運算</a:t>
                      </a:r>
                      <a:r>
                        <a:rPr lang="zh-TW" sz="2800" kern="10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主機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4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59,900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10,325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16070511"/>
                  </a:ext>
                </a:extLst>
              </a:tr>
              <a:tr h="7448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開發用</a:t>
                      </a:r>
                      <a:r>
                        <a:rPr lang="zh-TW" sz="2800" kern="10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筆記型電腦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4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52,900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9,258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230665337"/>
                  </a:ext>
                </a:extLst>
              </a:tr>
              <a:tr h="7448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筆記型電腦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4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12,900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645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576081098"/>
                  </a:ext>
                </a:extLst>
              </a:tr>
              <a:tr h="7448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智慧型</a:t>
                      </a:r>
                      <a:r>
                        <a:rPr lang="zh-TW" sz="2800" kern="10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手機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3,400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170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3850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7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600200" y="1884363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8000" dirty="0" smtClean="0">
                <a:latin typeface="Songti TC" charset="-120"/>
                <a:ea typeface="Songti TC" charset="-120"/>
                <a:cs typeface="Songti TC" charset="-120"/>
              </a:rPr>
              <a:t>系統實作專題探討</a:t>
            </a:r>
            <a:endParaRPr lang="zh-TW" altLang="en-US" sz="80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693" y="27802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400" b="1" dirty="0" smtClean="0">
                <a:latin typeface="Songti TC" charset="-120"/>
                <a:ea typeface="Songti TC" charset="-120"/>
                <a:cs typeface="Songti TC" charset="-120"/>
              </a:rPr>
              <a:t>帳號設定</a:t>
            </a:r>
            <a:r>
              <a:rPr lang="zh-TW" altLang="en-US" sz="5400" b="1" dirty="0">
                <a:latin typeface="Songti TC" charset="-120"/>
                <a:ea typeface="Songti TC" charset="-120"/>
                <a:cs typeface="Songti TC" charset="-120"/>
              </a:rPr>
              <a:t>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76864" y="1910295"/>
            <a:ext cx="10515600" cy="49477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鬧鐘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Songti TC" charset="-120"/>
              <a:ea typeface="Songti TC" charset="-120"/>
              <a:cs typeface="Songti TC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累計時間功能</a:t>
            </a:r>
            <a:endParaRPr lang="en-US" altLang="zh-TW" sz="3200" dirty="0">
              <a:latin typeface="Songti TC" charset="-120"/>
              <a:ea typeface="Songti TC" charset="-120"/>
              <a:cs typeface="Songti TC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自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訂</a:t>
            </a:r>
            <a:r>
              <a:rPr lang="zh-TW" altLang="en-US" sz="3200" dirty="0">
                <a:latin typeface="Songti TC" charset="-120"/>
                <a:ea typeface="Songti TC" charset="-120"/>
                <a:cs typeface="Songti TC" charset="-120"/>
              </a:rPr>
              <a:t>義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獎勵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基本資料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62203" y="1711858"/>
            <a:ext cx="8737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zh-TW" altLang="en-US" sz="3200" dirty="0">
                <a:solidFill>
                  <a:schemeClr val="tx2"/>
                </a:solidFill>
                <a:latin typeface="Songti TC" charset="-120"/>
                <a:ea typeface="Songti TC" charset="-120"/>
                <a:cs typeface="Songti TC" charset="-120"/>
              </a:rPr>
              <a:t>自行設定時間（幾分鐘後響鈴）</a:t>
            </a:r>
            <a:endParaRPr lang="en-US" altLang="zh-TW" sz="3200" dirty="0">
              <a:solidFill>
                <a:schemeClr val="tx2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TW" altLang="en-US" sz="3200" dirty="0">
                <a:solidFill>
                  <a:schemeClr val="tx2"/>
                </a:solidFill>
                <a:latin typeface="Songti TC" charset="-120"/>
                <a:ea typeface="Songti TC" charset="-120"/>
                <a:cs typeface="Songti TC" charset="-120"/>
              </a:rPr>
              <a:t>設定鬧鐘是否開啟（鬧鐘狀態）</a:t>
            </a:r>
            <a:endParaRPr lang="en-US" altLang="zh-TW" sz="3200" dirty="0">
              <a:solidFill>
                <a:schemeClr val="tx2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TW" altLang="en-US" sz="3200" dirty="0">
                <a:solidFill>
                  <a:schemeClr val="tx2"/>
                </a:solidFill>
                <a:latin typeface="Songti TC" charset="-120"/>
                <a:ea typeface="Songti TC" charset="-120"/>
                <a:cs typeface="Songti TC" charset="-120"/>
              </a:rPr>
              <a:t>提醒自己什麼時候該休息走動了（鬧鐘提醒）</a:t>
            </a:r>
            <a:endParaRPr kumimoji="1" lang="zh-TW" altLang="en-US" sz="3200" dirty="0">
              <a:solidFill>
                <a:schemeClr val="tx2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06873" y="4479716"/>
            <a:ext cx="66800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zh-TW" altLang="en-US" sz="3200" dirty="0" smtClean="0">
                <a:solidFill>
                  <a:schemeClr val="tx2"/>
                </a:solidFill>
                <a:latin typeface="Songti TC" charset="-120"/>
                <a:ea typeface="Songti TC" charset="-120"/>
                <a:cs typeface="Songti TC" charset="-120"/>
              </a:rPr>
              <a:t>設定</a:t>
            </a:r>
            <a:r>
              <a:rPr lang="zh-TW" altLang="en-US" sz="3200" dirty="0">
                <a:solidFill>
                  <a:schemeClr val="tx2"/>
                </a:solidFill>
                <a:latin typeface="Songti TC" charset="-120"/>
                <a:ea typeface="Songti TC" charset="-120"/>
                <a:cs typeface="Songti TC" charset="-120"/>
              </a:rPr>
              <a:t>獎勵為何</a:t>
            </a:r>
            <a:endParaRPr lang="en-US" altLang="zh-TW" sz="3200" dirty="0">
              <a:solidFill>
                <a:schemeClr val="tx2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TW" altLang="en-US" sz="3200" dirty="0">
                <a:solidFill>
                  <a:schemeClr val="tx2"/>
                </a:solidFill>
                <a:latin typeface="Songti TC" charset="-120"/>
                <a:ea typeface="Songti TC" charset="-120"/>
                <a:cs typeface="Songti TC" charset="-120"/>
              </a:rPr>
              <a:t>完成故事解鎖可獲得自訂義</a:t>
            </a:r>
            <a:r>
              <a:rPr lang="zh-TW" altLang="en-US" sz="3200" dirty="0" smtClean="0">
                <a:solidFill>
                  <a:schemeClr val="tx2"/>
                </a:solidFill>
                <a:latin typeface="Songti TC" charset="-120"/>
                <a:ea typeface="Songti TC" charset="-120"/>
                <a:cs typeface="Songti TC" charset="-120"/>
              </a:rPr>
              <a:t>獎勵</a:t>
            </a:r>
            <a:endParaRPr lang="en-US" altLang="zh-TW" sz="3200" dirty="0">
              <a:solidFill>
                <a:schemeClr val="tx2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419599" y="3588230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TW" altLang="en-US" sz="3200" dirty="0" smtClean="0">
                <a:solidFill>
                  <a:schemeClr val="tx2"/>
                </a:solidFill>
                <a:latin typeface="Songti TC" charset="-120"/>
                <a:ea typeface="Songti TC" charset="-120"/>
                <a:cs typeface="Songti TC" charset="-120"/>
              </a:rPr>
              <a:t>查看總累計時間</a:t>
            </a:r>
            <a:endParaRPr kumimoji="1" lang="zh-TW" altLang="en-US" sz="3200" dirty="0">
              <a:solidFill>
                <a:schemeClr val="tx2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606873" y="5863646"/>
            <a:ext cx="5808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3200" dirty="0" smtClean="0">
                <a:solidFill>
                  <a:schemeClr val="tx2"/>
                </a:solidFill>
                <a:latin typeface="Songti TC" charset="-120"/>
                <a:ea typeface="Songti TC" charset="-120"/>
                <a:cs typeface="Songti TC" charset="-120"/>
              </a:rPr>
              <a:t>更改</a:t>
            </a:r>
            <a:r>
              <a:rPr lang="zh-TW" altLang="en-US" sz="3200" dirty="0">
                <a:solidFill>
                  <a:schemeClr val="tx2"/>
                </a:solidFill>
                <a:latin typeface="Songti TC" charset="-120"/>
                <a:ea typeface="Songti TC" charset="-120"/>
                <a:cs typeface="Songti TC" charset="-120"/>
              </a:rPr>
              <a:t>基本資料、使用者暱稱</a:t>
            </a:r>
            <a:r>
              <a:rPr lang="zh-TW" altLang="en-US" sz="3200" dirty="0" smtClean="0">
                <a:solidFill>
                  <a:schemeClr val="tx2"/>
                </a:solidFill>
                <a:latin typeface="Songti TC" charset="-120"/>
                <a:ea typeface="Songti TC" charset="-120"/>
                <a:cs typeface="Songti TC" charset="-120"/>
              </a:rPr>
              <a:t>等</a:t>
            </a:r>
            <a:endParaRPr lang="en-US" altLang="zh-TW" sz="3200" dirty="0">
              <a:solidFill>
                <a:schemeClr val="tx2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317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7570" y="1679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 smtClean="0">
                <a:latin typeface="Songti TC" charset="-120"/>
                <a:ea typeface="Songti TC" charset="-120"/>
                <a:cs typeface="Songti TC" charset="-120"/>
              </a:rPr>
              <a:t>發展中遇到的問題、困難與解決方法</a:t>
            </a:r>
            <a:endParaRPr lang="zh-TW" altLang="en-US" sz="4800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96240" y="1493520"/>
            <a:ext cx="11478260" cy="5110479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本系統透過</a:t>
            </a:r>
            <a:r>
              <a:rPr lang="en-US" altLang="zh-TW" sz="3200" dirty="0" err="1" smtClean="0">
                <a:latin typeface="Songti TC" charset="-120"/>
                <a:ea typeface="Songti TC" charset="-120"/>
                <a:cs typeface="Songti TC" charset="-120"/>
              </a:rPr>
              <a:t>Posenet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模型進行點輸出，可是負責點輸出的人員抓了近三個月，依舊抓不出來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設立停損，換一組人嘗試，進行程式架構分析，確立其套件中的關鍵程式，逐行理解與測試</a:t>
            </a:r>
            <a:endParaRPr lang="en-US" altLang="zh-TW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一開始的主題「跌倒偵測系統」實作困難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進行全組討論，若要解決此問題，需買較高規格的攝像頭，但這樣便背離了低價普及初衷，因此最終選擇更換主題</a:t>
            </a:r>
            <a:endParaRPr lang="en-US" altLang="zh-TW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en-US" altLang="zh-TW" sz="3200" dirty="0" smtClean="0">
                <a:latin typeface="Songti TC" charset="-120"/>
                <a:ea typeface="Songti TC" charset="-120"/>
                <a:cs typeface="Songti TC" charset="-120"/>
              </a:rPr>
              <a:t>SVM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精準度極差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詢問老師，增加訓練資料，更換測資錄製方式，並將資料進行特徵標準化（</a:t>
            </a:r>
            <a:r>
              <a:rPr lang="en-US" altLang="zh-TW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Normalization</a:t>
            </a:r>
            <a:r>
              <a:rPr lang="zh-TW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），並輔以計算來進行系統偵測輔助</a:t>
            </a:r>
            <a:endParaRPr lang="zh-TW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128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7"/>
          <p:cNvSpPr>
            <a:spLocks noGrp="1"/>
          </p:cNvSpPr>
          <p:nvPr>
            <p:ph type="title"/>
          </p:nvPr>
        </p:nvSpPr>
        <p:spPr>
          <a:xfrm>
            <a:off x="266700" y="63500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系統優缺評估 </a:t>
            </a:r>
            <a:r>
              <a:rPr lang="en-US" altLang="zh-TW" dirty="0" smtClean="0"/>
              <a:t>SWOT</a:t>
            </a:r>
            <a:endParaRPr lang="zh-TW" altLang="en-US" dirty="0"/>
          </a:p>
        </p:txBody>
      </p:sp>
      <p:pic>
        <p:nvPicPr>
          <p:cNvPr id="22" name="內容版面配置區 2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3575" r="31228" b="29588"/>
          <a:stretch/>
        </p:blipFill>
        <p:spPr>
          <a:xfrm>
            <a:off x="2324100" y="1295399"/>
            <a:ext cx="7823200" cy="5238343"/>
          </a:xfrm>
        </p:spPr>
      </p:pic>
      <p:sp>
        <p:nvSpPr>
          <p:cNvPr id="23" name="文字方塊 22"/>
          <p:cNvSpPr txBox="1"/>
          <p:nvPr/>
        </p:nvSpPr>
        <p:spPr>
          <a:xfrm>
            <a:off x="2540000" y="1911131"/>
            <a:ext cx="2984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經濟入門門檻低</a:t>
            </a:r>
            <a:endParaRPr lang="en-US" altLang="zh-TW" sz="2800" b="1" dirty="0" smtClean="0">
              <a:solidFill>
                <a:schemeClr val="bg1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操作簡易的系統</a:t>
            </a:r>
            <a:endParaRPr lang="en-US" altLang="zh-TW" sz="2800" b="1" dirty="0" smtClean="0">
              <a:solidFill>
                <a:schemeClr val="bg1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輕巧便利的保</a:t>
            </a:r>
            <a:r>
              <a:rPr lang="zh-TW" altLang="en-US" sz="2800" b="1" dirty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存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401263" y="1911131"/>
            <a:ext cx="37048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精準度相較業界不足</a:t>
            </a:r>
            <a:endParaRPr lang="en-US" altLang="zh-TW" sz="2800" b="1" dirty="0" smtClean="0">
              <a:solidFill>
                <a:schemeClr val="bg1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知名度相對業界不足</a:t>
            </a:r>
            <a:endParaRPr lang="en-US" altLang="zh-TW" sz="2800" b="1" dirty="0" smtClean="0">
              <a:solidFill>
                <a:schemeClr val="bg1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消耗使用者設備資</a:t>
            </a:r>
            <a:r>
              <a:rPr lang="zh-TW" altLang="en-US" sz="2800" b="1" dirty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源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479040" y="4579620"/>
            <a:ext cx="37048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入門門檻低，易推廣</a:t>
            </a:r>
            <a:endParaRPr lang="en-US" altLang="zh-TW" sz="2800" b="1" dirty="0" smtClean="0">
              <a:solidFill>
                <a:schemeClr val="bg1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簡單的設備，易操作</a:t>
            </a:r>
            <a:endParaRPr lang="en-US" altLang="zh-TW" sz="2800" b="1" dirty="0" smtClean="0">
              <a:solidFill>
                <a:schemeClr val="bg1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輕便的設備，易收</a:t>
            </a:r>
            <a:r>
              <a:rPr lang="zh-TW" altLang="en-US" sz="2800" b="1" dirty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納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6401263" y="4610100"/>
            <a:ext cx="37048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相對不精準，難信任</a:t>
            </a:r>
            <a:endParaRPr lang="en-US" altLang="zh-TW" sz="2800" b="1" dirty="0" smtClean="0">
              <a:solidFill>
                <a:schemeClr val="bg1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相對不知名，難入手</a:t>
            </a:r>
            <a:endParaRPr lang="en-US" altLang="zh-TW" sz="2800" b="1" dirty="0" smtClean="0">
              <a:solidFill>
                <a:schemeClr val="bg1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叫消耗資源，難運</a:t>
            </a:r>
            <a:r>
              <a:rPr lang="zh-TW" altLang="en-US" sz="2800" b="1" dirty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作</a:t>
            </a:r>
          </a:p>
        </p:txBody>
      </p:sp>
    </p:spTree>
    <p:extLst>
      <p:ext uri="{BB962C8B-B14F-4D97-AF65-F5344CB8AC3E}">
        <p14:creationId xmlns:p14="http://schemas.microsoft.com/office/powerpoint/2010/main" val="231423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524000" y="1914843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9600" dirty="0" smtClean="0">
                <a:latin typeface="Songti TC" charset="-120"/>
                <a:ea typeface="Songti TC" charset="-120"/>
                <a:cs typeface="Songti TC" charset="-120"/>
              </a:rPr>
              <a:t>未來展望</a:t>
            </a:r>
            <a:endParaRPr lang="zh-TW" altLang="en-US" sz="96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80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7060" y="335280"/>
            <a:ext cx="10914380" cy="65684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 </a:t>
            </a:r>
            <a:r>
              <a:rPr lang="zh-TW" altLang="en-US" sz="3000" dirty="0" smtClean="0">
                <a:solidFill>
                  <a:srgbClr val="C00000"/>
                </a:solidFill>
                <a:latin typeface="Songti TC" charset="-120"/>
                <a:ea typeface="Songti TC" charset="-120"/>
                <a:cs typeface="Songti TC" charset="-120"/>
              </a:rPr>
              <a:t>擴大系統偵測範圍</a:t>
            </a: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，縮小系統侷限度</a:t>
            </a:r>
          </a:p>
          <a:p>
            <a:pPr>
              <a:lnSpc>
                <a:spcPct val="100000"/>
              </a:lnSpc>
            </a:pP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 將</a:t>
            </a:r>
            <a:r>
              <a:rPr lang="zh-TW" altLang="en-US" sz="3000" dirty="0" smtClean="0">
                <a:solidFill>
                  <a:srgbClr val="C00000"/>
                </a:solidFill>
                <a:latin typeface="Songti TC" charset="-120"/>
                <a:ea typeface="Songti TC" charset="-120"/>
                <a:cs typeface="Songti TC" charset="-120"/>
              </a:rPr>
              <a:t>運算雲端化</a:t>
            </a: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，讓手機鏡頭即可運作</a:t>
            </a:r>
          </a:p>
          <a:p>
            <a:pPr>
              <a:lnSpc>
                <a:spcPct val="100000"/>
              </a:lnSpc>
            </a:pP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 與個人電腦廠商合作，將</a:t>
            </a:r>
            <a:r>
              <a:rPr lang="zh-TW" altLang="en-US" sz="3000" dirty="0" smtClean="0">
                <a:solidFill>
                  <a:srgbClr val="C00000"/>
                </a:solidFill>
                <a:latin typeface="Songti TC" charset="-120"/>
                <a:ea typeface="Songti TC" charset="-120"/>
                <a:cs typeface="Songti TC" charset="-120"/>
              </a:rPr>
              <a:t>系統內建</a:t>
            </a: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於該品牌電腦中，增加該品牌電腦亮點，以推廣普及坐姿偵測</a:t>
            </a:r>
          </a:p>
          <a:p>
            <a:pPr>
              <a:lnSpc>
                <a:spcPct val="100000"/>
              </a:lnSpc>
            </a:pP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 開發</a:t>
            </a:r>
            <a:r>
              <a:rPr lang="en-US" altLang="zh-TW" sz="3000" dirty="0" smtClean="0">
                <a:solidFill>
                  <a:srgbClr val="C00000"/>
                </a:solidFill>
                <a:latin typeface="Songti TC" charset="-120"/>
                <a:ea typeface="Songti TC" charset="-120"/>
                <a:cs typeface="Songti TC" charset="-120"/>
              </a:rPr>
              <a:t>IOS</a:t>
            </a:r>
            <a:r>
              <a:rPr lang="zh-TW" altLang="en-US" sz="3000" dirty="0" smtClean="0">
                <a:solidFill>
                  <a:srgbClr val="C00000"/>
                </a:solidFill>
                <a:latin typeface="Songti TC" charset="-120"/>
                <a:ea typeface="Songti TC" charset="-120"/>
                <a:cs typeface="Songti TC" charset="-120"/>
              </a:rPr>
              <a:t>系統</a:t>
            </a: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，擴大使用客群</a:t>
            </a:r>
          </a:p>
          <a:p>
            <a:pPr>
              <a:lnSpc>
                <a:spcPct val="100000"/>
              </a:lnSpc>
            </a:pP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 與</a:t>
            </a:r>
            <a:r>
              <a:rPr lang="zh-TW" altLang="en-US" sz="3000" dirty="0" smtClean="0">
                <a:solidFill>
                  <a:srgbClr val="C00000"/>
                </a:solidFill>
                <a:latin typeface="Songti TC" charset="-120"/>
                <a:ea typeface="Songti TC" charset="-120"/>
                <a:cs typeface="Songti TC" charset="-120"/>
              </a:rPr>
              <a:t>插畫家合作</a:t>
            </a: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，吸引眼球，增加使用者動機</a:t>
            </a:r>
          </a:p>
          <a:p>
            <a:pPr>
              <a:lnSpc>
                <a:spcPct val="100000"/>
              </a:lnSpc>
            </a:pP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 與</a:t>
            </a:r>
            <a:r>
              <a:rPr lang="zh-TW" altLang="en-US" sz="3000" dirty="0" smtClean="0">
                <a:solidFill>
                  <a:srgbClr val="C00000"/>
                </a:solidFill>
                <a:latin typeface="Songti TC" charset="-120"/>
                <a:ea typeface="Songti TC" charset="-120"/>
                <a:cs typeface="Songti TC" charset="-120"/>
              </a:rPr>
              <a:t>繪本作家合作</a:t>
            </a: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，增加故事與市場之連結度，增加使用者動機</a:t>
            </a:r>
          </a:p>
          <a:p>
            <a:pPr>
              <a:lnSpc>
                <a:spcPct val="100000"/>
              </a:lnSpc>
            </a:pP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 與</a:t>
            </a:r>
            <a:r>
              <a:rPr lang="zh-TW" altLang="en-US" sz="3000" dirty="0" smtClean="0">
                <a:solidFill>
                  <a:srgbClr val="C00000"/>
                </a:solidFill>
                <a:latin typeface="Songti TC" charset="-120"/>
                <a:ea typeface="Songti TC" charset="-120"/>
                <a:cs typeface="Songti TC" charset="-120"/>
              </a:rPr>
              <a:t>電子商務線上購物平台商家合作</a:t>
            </a: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，進行系統連接導向時合作抽傭</a:t>
            </a:r>
          </a:p>
          <a:p>
            <a:pPr>
              <a:lnSpc>
                <a:spcPct val="100000"/>
              </a:lnSpc>
            </a:pP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 與資訊校系、中小</a:t>
            </a:r>
            <a:r>
              <a:rPr lang="zh-TW" altLang="en-US" sz="3000" dirty="0" smtClean="0">
                <a:solidFill>
                  <a:srgbClr val="C00000"/>
                </a:solidFill>
                <a:latin typeface="Songti TC" charset="-120"/>
                <a:ea typeface="Songti TC" charset="-120"/>
                <a:cs typeface="Songti TC" charset="-120"/>
              </a:rPr>
              <a:t>學校合作</a:t>
            </a:r>
            <a:r>
              <a:rPr lang="zh-TW" altLang="en-US" sz="3000" dirty="0" smtClean="0">
                <a:latin typeface="Songti TC" charset="-120"/>
                <a:ea typeface="Songti TC" charset="-120"/>
                <a:cs typeface="Songti TC" charset="-120"/>
              </a:rPr>
              <a:t>，讓學生在學習之餘，亦能培養良好坐姿</a:t>
            </a:r>
          </a:p>
          <a:p>
            <a:pPr marL="0" indent="0">
              <a:lnSpc>
                <a:spcPct val="100000"/>
              </a:lnSpc>
              <a:buNone/>
            </a:pPr>
            <a:endParaRPr lang="zh-TW" altLang="en-US" sz="30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73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508760" y="1655763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9600" dirty="0" smtClean="0">
                <a:latin typeface="Songti TC" charset="-120"/>
                <a:ea typeface="Songti TC" charset="-120"/>
                <a:cs typeface="Songti TC" charset="-120"/>
              </a:rPr>
              <a:t>貢獻度</a:t>
            </a:r>
            <a:endParaRPr lang="zh-TW" altLang="en-US" sz="9600" dirty="0"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30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318478"/>
              </p:ext>
            </p:extLst>
          </p:nvPr>
        </p:nvGraphicFramePr>
        <p:xfrm>
          <a:off x="0" y="0"/>
          <a:ext cx="12192003" cy="6866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5112">
                  <a:extLst>
                    <a:ext uri="{9D8B030D-6E8A-4147-A177-3AD203B41FA5}">
                      <a16:colId xmlns:a16="http://schemas.microsoft.com/office/drawing/2014/main" xmlns="" val="2104055508"/>
                    </a:ext>
                  </a:extLst>
                </a:gridCol>
                <a:gridCol w="1016081">
                  <a:extLst>
                    <a:ext uri="{9D8B030D-6E8A-4147-A177-3AD203B41FA5}">
                      <a16:colId xmlns:a16="http://schemas.microsoft.com/office/drawing/2014/main" xmlns="" val="4180612577"/>
                    </a:ext>
                  </a:extLst>
                </a:gridCol>
                <a:gridCol w="1016081">
                  <a:extLst>
                    <a:ext uri="{9D8B030D-6E8A-4147-A177-3AD203B41FA5}">
                      <a16:colId xmlns:a16="http://schemas.microsoft.com/office/drawing/2014/main" xmlns="" val="9583779"/>
                    </a:ext>
                  </a:extLst>
                </a:gridCol>
                <a:gridCol w="1016081">
                  <a:extLst>
                    <a:ext uri="{9D8B030D-6E8A-4147-A177-3AD203B41FA5}">
                      <a16:colId xmlns:a16="http://schemas.microsoft.com/office/drawing/2014/main" xmlns="" val="4120748414"/>
                    </a:ext>
                  </a:extLst>
                </a:gridCol>
                <a:gridCol w="1016081">
                  <a:extLst>
                    <a:ext uri="{9D8B030D-6E8A-4147-A177-3AD203B41FA5}">
                      <a16:colId xmlns:a16="http://schemas.microsoft.com/office/drawing/2014/main" xmlns="" val="1021501209"/>
                    </a:ext>
                  </a:extLst>
                </a:gridCol>
                <a:gridCol w="1016081">
                  <a:extLst>
                    <a:ext uri="{9D8B030D-6E8A-4147-A177-3AD203B41FA5}">
                      <a16:colId xmlns:a16="http://schemas.microsoft.com/office/drawing/2014/main" xmlns="" val="2144515192"/>
                    </a:ext>
                  </a:extLst>
                </a:gridCol>
                <a:gridCol w="1016081">
                  <a:extLst>
                    <a:ext uri="{9D8B030D-6E8A-4147-A177-3AD203B41FA5}">
                      <a16:colId xmlns:a16="http://schemas.microsoft.com/office/drawing/2014/main" xmlns="" val="3765188222"/>
                    </a:ext>
                  </a:extLst>
                </a:gridCol>
                <a:gridCol w="1016081">
                  <a:extLst>
                    <a:ext uri="{9D8B030D-6E8A-4147-A177-3AD203B41FA5}">
                      <a16:colId xmlns:a16="http://schemas.microsoft.com/office/drawing/2014/main" xmlns="" val="2692331108"/>
                    </a:ext>
                  </a:extLst>
                </a:gridCol>
                <a:gridCol w="1016081">
                  <a:extLst>
                    <a:ext uri="{9D8B030D-6E8A-4147-A177-3AD203B41FA5}">
                      <a16:colId xmlns:a16="http://schemas.microsoft.com/office/drawing/2014/main" xmlns="" val="349805021"/>
                    </a:ext>
                  </a:extLst>
                </a:gridCol>
                <a:gridCol w="1016081">
                  <a:extLst>
                    <a:ext uri="{9D8B030D-6E8A-4147-A177-3AD203B41FA5}">
                      <a16:colId xmlns:a16="http://schemas.microsoft.com/office/drawing/2014/main" xmlns="" val="3887338441"/>
                    </a:ext>
                  </a:extLst>
                </a:gridCol>
                <a:gridCol w="1016081">
                  <a:extLst>
                    <a:ext uri="{9D8B030D-6E8A-4147-A177-3AD203B41FA5}">
                      <a16:colId xmlns:a16="http://schemas.microsoft.com/office/drawing/2014/main" xmlns="" val="3025413191"/>
                    </a:ext>
                  </a:extLst>
                </a:gridCol>
                <a:gridCol w="1016081">
                  <a:extLst>
                    <a:ext uri="{9D8B030D-6E8A-4147-A177-3AD203B41FA5}">
                      <a16:colId xmlns:a16="http://schemas.microsoft.com/office/drawing/2014/main" xmlns="" val="197729786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l"/>
                      <a:endParaRPr lang="zh-TW" sz="32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總</a:t>
                      </a: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個人</a:t>
                      </a: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關瑞興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個人</a:t>
                      </a: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王悅琦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個人</a:t>
                      </a: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張嘉真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個人</a:t>
                      </a: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%</a:t>
                      </a:r>
                      <a:endParaRPr lang="zh-TW" altLang="zh-TW" sz="2000" kern="100" baseline="0" dirty="0" smtClean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路若煊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個人</a:t>
                      </a: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林孟瑾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702945632"/>
                  </a:ext>
                </a:extLst>
              </a:tr>
              <a:tr h="6516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Posenet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20.00%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80.00%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16.00%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1.00%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baseline="0" dirty="0">
                          <a:solidFill>
                            <a:schemeClr val="tx1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1.00%</a:t>
                      </a:r>
                      <a:endParaRPr lang="zh-TW" sz="2000" b="0" kern="100" baseline="0" dirty="0">
                        <a:solidFill>
                          <a:schemeClr val="tx1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2.00%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7537462"/>
                  </a:ext>
                </a:extLst>
              </a:tr>
              <a:tr h="6516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Python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20.00%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5.00%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1.00%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90%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18.00%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baseline="0" dirty="0">
                          <a:solidFill>
                            <a:schemeClr val="tx1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1.00%</a:t>
                      </a:r>
                      <a:endParaRPr lang="zh-TW" sz="2000" b="0" kern="100" baseline="0" dirty="0">
                        <a:solidFill>
                          <a:schemeClr val="tx1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31258321"/>
                  </a:ext>
                </a:extLst>
              </a:tr>
              <a:tr h="6516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APP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25.00%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10.83%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2.71%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12.01%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3.00%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15.20%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3.80%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22.68%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baseline="0" dirty="0">
                          <a:solidFill>
                            <a:schemeClr val="tx1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5.67%</a:t>
                      </a:r>
                      <a:endParaRPr lang="zh-TW" sz="2000" b="0" kern="100" baseline="0" dirty="0">
                        <a:solidFill>
                          <a:schemeClr val="tx1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39.28%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9.82%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27460232"/>
                  </a:ext>
                </a:extLst>
              </a:tr>
              <a:tr h="6516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文件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60%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6.00%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1.00%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0.50%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15%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baseline="0" dirty="0">
                          <a:solidFill>
                            <a:schemeClr val="tx1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1.50%</a:t>
                      </a:r>
                      <a:endParaRPr lang="zh-TW" sz="2000" b="0" kern="100" baseline="0" dirty="0">
                        <a:solidFill>
                          <a:schemeClr val="tx1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1.00%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341602877"/>
                  </a:ext>
                </a:extLst>
              </a:tr>
              <a:tr h="99301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系統概述文件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0.25%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95%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baseline="0" dirty="0">
                          <a:solidFill>
                            <a:schemeClr val="tx1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4.75%</a:t>
                      </a:r>
                      <a:endParaRPr lang="zh-TW" sz="2000" b="0" kern="100" baseline="0" dirty="0">
                        <a:solidFill>
                          <a:schemeClr val="tx1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0967251"/>
                  </a:ext>
                </a:extLst>
              </a:tr>
              <a:tr h="6516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影片</a:t>
                      </a:r>
                      <a:endParaRPr lang="en-US" altLang="zh-TW" sz="2000" kern="100" dirty="0" smtClean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剪輯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90%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4.50%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baseline="0" dirty="0">
                          <a:solidFill>
                            <a:schemeClr val="tx1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0.50%</a:t>
                      </a:r>
                      <a:endParaRPr lang="zh-TW" sz="2000" b="0" kern="100" baseline="0" dirty="0">
                        <a:solidFill>
                          <a:schemeClr val="tx1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0.00%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4385320"/>
                  </a:ext>
                </a:extLst>
              </a:tr>
              <a:tr h="6516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美工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15%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1.50%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baseline="0" dirty="0">
                          <a:solidFill>
                            <a:schemeClr val="tx1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0.50%</a:t>
                      </a:r>
                      <a:endParaRPr lang="zh-TW" sz="2000" b="0" kern="100" baseline="0" dirty="0">
                        <a:solidFill>
                          <a:schemeClr val="tx1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80%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8.00%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51184373"/>
                  </a:ext>
                </a:extLst>
              </a:tr>
              <a:tr h="6516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資料庫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5%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65%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baseline="0" dirty="0">
                          <a:solidFill>
                            <a:schemeClr val="tx1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3.25%</a:t>
                      </a:r>
                      <a:endParaRPr lang="zh-TW" sz="2000" b="0" kern="100" baseline="0" dirty="0">
                        <a:solidFill>
                          <a:schemeClr val="tx1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35%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1.75%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744271630"/>
                  </a:ext>
                </a:extLst>
              </a:tr>
              <a:tr h="6516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總</a:t>
                      </a:r>
                      <a:endParaRPr lang="en-US" altLang="zh-TW" sz="2000" kern="100" dirty="0" smtClean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貢獻</a:t>
                      </a:r>
                      <a:r>
                        <a:rPr lang="zh-TW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度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zh-TW" sz="32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25.96%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zh-TW" sz="32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10.00%</a:t>
                      </a:r>
                      <a:endParaRPr lang="zh-TW" sz="2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zh-TW" sz="32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23.30%</a:t>
                      </a:r>
                      <a:endParaRPr lang="zh-TW" sz="2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baseline="0" dirty="0">
                          <a:solidFill>
                            <a:schemeClr val="tx1"/>
                          </a:solidFill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18.17%</a:t>
                      </a:r>
                      <a:endParaRPr lang="zh-TW" sz="2000" b="0" kern="100" baseline="0" dirty="0">
                        <a:solidFill>
                          <a:schemeClr val="tx1"/>
                        </a:solidFill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000" kern="100" baseline="0" dirty="0" smtClean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22.57%</a:t>
                      </a:r>
                      <a:endParaRPr lang="zh-TW" sz="2000" kern="100" baseline="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34718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34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674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800" b="1" dirty="0" smtClean="0">
                <a:latin typeface="Songti TC" charset="-120"/>
                <a:ea typeface="Songti TC" charset="-120"/>
                <a:cs typeface="Songti TC" charset="-120"/>
              </a:rPr>
              <a:t>根據</a:t>
            </a:r>
            <a:r>
              <a:rPr lang="en-US" altLang="zh-TW" sz="4800" b="1" dirty="0" smtClean="0">
                <a:latin typeface="Songti TC" charset="-120"/>
                <a:ea typeface="Songti TC" charset="-120"/>
                <a:cs typeface="Songti TC" charset="-120"/>
              </a:rPr>
              <a:t>GitHub</a:t>
            </a:r>
            <a:r>
              <a:rPr lang="zh-TW" altLang="en-US" sz="4800" b="1" dirty="0" smtClean="0">
                <a:latin typeface="Songti TC" charset="-120"/>
                <a:ea typeface="Songti TC" charset="-120"/>
                <a:cs typeface="Songti TC" charset="-120"/>
              </a:rPr>
              <a:t>之貢獻度</a:t>
            </a:r>
            <a:endParaRPr lang="zh-TW" altLang="en-US" sz="4800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36162"/>
              </p:ext>
            </p:extLst>
          </p:nvPr>
        </p:nvGraphicFramePr>
        <p:xfrm>
          <a:off x="586740" y="1690688"/>
          <a:ext cx="11018519" cy="4545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851">
                  <a:extLst>
                    <a:ext uri="{9D8B030D-6E8A-4147-A177-3AD203B41FA5}">
                      <a16:colId xmlns:a16="http://schemas.microsoft.com/office/drawing/2014/main" xmlns="" val="3801346019"/>
                    </a:ext>
                  </a:extLst>
                </a:gridCol>
                <a:gridCol w="1064184">
                  <a:extLst>
                    <a:ext uri="{9D8B030D-6E8A-4147-A177-3AD203B41FA5}">
                      <a16:colId xmlns:a16="http://schemas.microsoft.com/office/drawing/2014/main" xmlns="" val="306612529"/>
                    </a:ext>
                  </a:extLst>
                </a:gridCol>
                <a:gridCol w="1129362">
                  <a:extLst>
                    <a:ext uri="{9D8B030D-6E8A-4147-A177-3AD203B41FA5}">
                      <a16:colId xmlns:a16="http://schemas.microsoft.com/office/drawing/2014/main" xmlns="" val="855495093"/>
                    </a:ext>
                  </a:extLst>
                </a:gridCol>
                <a:gridCol w="1969144">
                  <a:extLst>
                    <a:ext uri="{9D8B030D-6E8A-4147-A177-3AD203B41FA5}">
                      <a16:colId xmlns:a16="http://schemas.microsoft.com/office/drawing/2014/main" xmlns="" val="2067107105"/>
                    </a:ext>
                  </a:extLst>
                </a:gridCol>
                <a:gridCol w="3750062">
                  <a:extLst>
                    <a:ext uri="{9D8B030D-6E8A-4147-A177-3AD203B41FA5}">
                      <a16:colId xmlns:a16="http://schemas.microsoft.com/office/drawing/2014/main" xmlns="" val="1969331038"/>
                    </a:ext>
                  </a:extLst>
                </a:gridCol>
                <a:gridCol w="1780916">
                  <a:extLst>
                    <a:ext uri="{9D8B030D-6E8A-4147-A177-3AD203B41FA5}">
                      <a16:colId xmlns:a16="http://schemas.microsoft.com/office/drawing/2014/main" xmlns="" val="1333109762"/>
                    </a:ext>
                  </a:extLst>
                </a:gridCol>
              </a:tblGrid>
              <a:tr h="757503">
                <a:tc>
                  <a:txBody>
                    <a:bodyPr/>
                    <a:lstStyle/>
                    <a:p>
                      <a:endParaRPr lang="zh-TW" sz="40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增加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刪減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扣除額</a:t>
                      </a:r>
                      <a:r>
                        <a:rPr lang="en-US" sz="28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[</a:t>
                      </a:r>
                      <a:r>
                        <a:rPr lang="zh-TW" sz="28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備註</a:t>
                      </a:r>
                      <a:r>
                        <a:rPr lang="en-US" sz="2800" kern="100" baseline="-250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]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增加</a:t>
                      </a: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 + </a:t>
                      </a: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刪減</a:t>
                      </a: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 - </a:t>
                      </a: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扣除額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TW" sz="40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13516667"/>
                  </a:ext>
                </a:extLst>
              </a:tr>
              <a:tr h="7575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關瑞興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725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649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1374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10.83%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300886079"/>
                  </a:ext>
                </a:extLst>
              </a:tr>
              <a:tr h="7575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王悅琦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910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614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1524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12.01%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31697166"/>
                  </a:ext>
                </a:extLst>
              </a:tr>
              <a:tr h="7575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張嘉真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2579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429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1080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1928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15.20%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77875352"/>
                  </a:ext>
                </a:extLst>
              </a:tr>
              <a:tr h="7575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路若煊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2169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708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2877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22.68%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377853024"/>
                  </a:ext>
                </a:extLst>
              </a:tr>
              <a:tr h="7575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林孟瑾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3433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1551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0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4984</a:t>
                      </a:r>
                      <a:endParaRPr lang="zh-TW" sz="2800" kern="10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Songti TC" charset="-120"/>
                          <a:ea typeface="Songti TC" charset="-120"/>
                          <a:cs typeface="Songti TC" charset="-120"/>
                        </a:rPr>
                        <a:t>39.28%</a:t>
                      </a:r>
                      <a:endParaRPr lang="zh-TW" sz="2800" kern="100" dirty="0">
                        <a:effectLst/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7565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7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29587"/>
            <a:ext cx="10515600" cy="1325563"/>
          </a:xfrm>
        </p:spPr>
        <p:txBody>
          <a:bodyPr/>
          <a:lstStyle/>
          <a:p>
            <a:r>
              <a:rPr lang="zh-TW" altLang="en-US" b="1" dirty="0" smtClean="0">
                <a:latin typeface="Songti TC" charset="-120"/>
                <a:ea typeface="Songti TC" charset="-120"/>
                <a:cs typeface="Songti TC" charset="-120"/>
              </a:rPr>
              <a:t>收藏畫面</a:t>
            </a:r>
            <a:r>
              <a:rPr lang="zh-TW" altLang="en-US" b="1" dirty="0" smtClean="0">
                <a:latin typeface="Songti TC" charset="-120"/>
                <a:ea typeface="Songti TC" charset="-120"/>
                <a:cs typeface="Songti TC" charset="-120"/>
                <a:sym typeface="Wingdings" panose="05000000000000000000" pitchFamily="2" charset="2"/>
              </a:rPr>
              <a:t>：（</a:t>
            </a:r>
            <a:r>
              <a:rPr lang="zh-TW" altLang="en-US" b="1" dirty="0" smtClean="0">
                <a:latin typeface="Songti TC" charset="-120"/>
                <a:ea typeface="Songti TC" charset="-120"/>
                <a:cs typeface="Songti TC" charset="-120"/>
              </a:rPr>
              <a:t>獎勵機制</a:t>
            </a:r>
            <a:r>
              <a:rPr lang="zh-TW" altLang="en-US" b="1" dirty="0">
                <a:latin typeface="Songti TC" charset="-120"/>
                <a:ea typeface="Songti TC" charset="-120"/>
                <a:cs typeface="Songti TC" charset="-12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55150"/>
            <a:ext cx="11065934" cy="520125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故事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可透過完成任務取得故事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可顯示 已取得 及 未取得 之故事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完成故事解</a:t>
            </a:r>
            <a:r>
              <a:rPr lang="zh-TW" altLang="en-US" sz="3200" dirty="0">
                <a:latin typeface="Songti TC" charset="-120"/>
                <a:ea typeface="Songti TC" charset="-120"/>
                <a:cs typeface="Songti TC" charset="-120"/>
              </a:rPr>
              <a:t>鎖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可獲得</a:t>
            </a:r>
            <a:r>
              <a:rPr lang="zh-TW" altLang="en-US" sz="3200" dirty="0">
                <a:latin typeface="Songti TC" charset="-120"/>
                <a:ea typeface="Songti TC" charset="-120"/>
                <a:cs typeface="Songti TC" charset="-120"/>
              </a:rPr>
              <a:t>自訂義</a:t>
            </a: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獎勵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/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角色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可透過完成任務取得故事中角色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3200" dirty="0" smtClean="0">
                <a:latin typeface="Songti TC" charset="-120"/>
                <a:ea typeface="Songti TC" charset="-120"/>
                <a:cs typeface="Songti TC" charset="-120"/>
              </a:rPr>
              <a:t>可顯示已取得角色</a:t>
            </a:r>
            <a:endParaRPr lang="en-US" altLang="zh-TW" sz="32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endParaRPr lang="en-US" altLang="zh-TW" sz="1600" dirty="0">
              <a:latin typeface="Songti TC" charset="-120"/>
              <a:ea typeface="Songti TC" charset="-120"/>
              <a:cs typeface="Songti TC" charset="-120"/>
            </a:endParaRPr>
          </a:p>
          <a:p>
            <a:pPr>
              <a:buFont typeface=".PingFangTC-Regular" charset="-120"/>
              <a:buChar char="＊"/>
            </a:pPr>
            <a:r>
              <a:rPr lang="zh-TW" altLang="en-US" sz="3200" dirty="0" smtClean="0">
                <a:solidFill>
                  <a:srgbClr val="7030A0"/>
                </a:solidFill>
                <a:latin typeface="Songti TC" charset="-120"/>
                <a:ea typeface="Songti TC" charset="-120"/>
                <a:cs typeface="Songti TC" charset="-120"/>
              </a:rPr>
              <a:t>獎勵機制之意義</a:t>
            </a:r>
            <a:r>
              <a:rPr lang="zh-TW" altLang="en-US" sz="3200" dirty="0" smtClean="0">
                <a:solidFill>
                  <a:srgbClr val="7030A0"/>
                </a:solidFill>
                <a:latin typeface="Songti TC" charset="-120"/>
                <a:ea typeface="Songti TC" charset="-120"/>
                <a:cs typeface="Songti TC" charset="-120"/>
              </a:rPr>
              <a:t>：</a:t>
            </a:r>
            <a:r>
              <a:rPr lang="zh-TW" altLang="en-US" dirty="0" smtClean="0">
                <a:solidFill>
                  <a:srgbClr val="7030A0"/>
                </a:solidFill>
                <a:latin typeface="Songti TC" charset="-120"/>
                <a:ea typeface="Songti TC" charset="-120"/>
                <a:cs typeface="Songti TC" charset="-120"/>
              </a:rPr>
              <a:t>讓</a:t>
            </a:r>
            <a:r>
              <a:rPr lang="zh-TW" altLang="en-US" dirty="0" smtClean="0">
                <a:solidFill>
                  <a:srgbClr val="7030A0"/>
                </a:solidFill>
                <a:latin typeface="Songti TC" charset="-120"/>
                <a:ea typeface="Songti TC" charset="-120"/>
                <a:cs typeface="Songti TC" charset="-120"/>
              </a:rPr>
              <a:t>自制力稍低的使用者有堅持下去的動力</a:t>
            </a:r>
            <a:endParaRPr lang="en-US" altLang="zh-TW" dirty="0" smtClean="0">
              <a:solidFill>
                <a:srgbClr val="7030A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177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2066" y="669919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400" b="1" dirty="0" smtClean="0">
                <a:latin typeface="Songti TC" charset="-120"/>
                <a:ea typeface="Songti TC" charset="-120"/>
                <a:cs typeface="Songti TC" charset="-120"/>
              </a:rPr>
              <a:t>坐姿狀態</a:t>
            </a:r>
            <a:endParaRPr lang="zh-TW" altLang="en-US" sz="5400" b="1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2865" y="2046281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Songti TC" charset="-120"/>
                <a:ea typeface="Songti TC" charset="-120"/>
                <a:cs typeface="Songti TC" charset="-120"/>
              </a:rPr>
              <a:t>顯示坐姿狀態是否正常</a:t>
            </a:r>
            <a:endParaRPr lang="en-US" altLang="zh-TW" sz="40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正確</a:t>
            </a:r>
            <a:r>
              <a:rPr lang="en-US" altLang="zh-TW" sz="36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維持</a:t>
            </a:r>
            <a:r>
              <a:rPr lang="en-US" altLang="zh-TW" sz="3600" dirty="0" smtClean="0">
                <a:latin typeface="Songti TC" charset="-120"/>
                <a:ea typeface="Songti TC" charset="-120"/>
                <a:cs typeface="Songti TC" charset="-120"/>
              </a:rPr>
              <a:t>30</a:t>
            </a: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分鐘即可得到獎勵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不正確</a:t>
            </a:r>
            <a:r>
              <a:rPr lang="en-US" altLang="zh-TW" sz="3600" dirty="0" smtClean="0">
                <a:latin typeface="Songti TC" charset="-120"/>
                <a:ea typeface="Songti TC" charset="-120"/>
                <a:cs typeface="Songti TC" charset="-120"/>
              </a:rPr>
              <a:t>—</a:t>
            </a: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響鈴</a:t>
            </a: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提醒</a:t>
            </a: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lvl="1">
              <a:buFont typeface=".AppleSystemUIFont" charset="-120"/>
              <a:buChar char="-"/>
            </a:pPr>
            <a:endParaRPr lang="en-US" altLang="zh-TW" sz="3600" dirty="0" smtClean="0">
              <a:latin typeface="Songti TC" charset="-120"/>
              <a:ea typeface="Songti TC" charset="-120"/>
              <a:cs typeface="Songti TC" charset="-120"/>
            </a:endParaRPr>
          </a:p>
          <a:p>
            <a:pPr marL="0" indent="0">
              <a:buNone/>
            </a:pPr>
            <a:r>
              <a:rPr lang="zh-TW" altLang="en-US" sz="3600" dirty="0" smtClean="0">
                <a:latin typeface="Songti TC" charset="-120"/>
                <a:ea typeface="Songti TC" charset="-120"/>
                <a:cs typeface="Songti TC" charset="-120"/>
              </a:rPr>
              <a:t>（在偵測坐姿時，會顯示維持的時間</a:t>
            </a:r>
            <a:r>
              <a:rPr lang="zh-TW" altLang="en-US" sz="3600" dirty="0">
                <a:latin typeface="Songti TC" charset="-120"/>
                <a:ea typeface="Songti TC" charset="-120"/>
                <a:cs typeface="Songti TC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806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473199" y="1528763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9600" dirty="0" smtClean="0">
                <a:latin typeface="Songti TC" charset="-120"/>
                <a:ea typeface="Songti TC" charset="-120"/>
                <a:cs typeface="Songti TC" charset="-120"/>
              </a:rPr>
              <a:t>背景知識</a:t>
            </a:r>
            <a:endParaRPr lang="zh-TW" altLang="en-US" sz="96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007532" y="4448705"/>
            <a:ext cx="10075333" cy="1655762"/>
          </a:xfrm>
        </p:spPr>
        <p:txBody>
          <a:bodyPr/>
          <a:lstStyle/>
          <a:p>
            <a:r>
              <a:rPr lang="en-US" altLang="zh-TW" sz="4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PoseNet</a:t>
            </a:r>
            <a:r>
              <a:rPr lang="zh-TW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、</a:t>
            </a:r>
            <a:r>
              <a:rPr lang="en-US" altLang="zh-TW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SVM</a:t>
            </a:r>
            <a:r>
              <a:rPr lang="zh-TW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分類器、</a:t>
            </a:r>
            <a:r>
              <a:rPr lang="en-US" altLang="zh-TW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Android</a:t>
            </a:r>
            <a:r>
              <a:rPr lang="zh-TW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 </a:t>
            </a:r>
            <a:r>
              <a:rPr lang="en-US" altLang="zh-TW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Studio</a:t>
            </a:r>
            <a:endParaRPr lang="zh-TW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120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2359</Words>
  <Application>Microsoft Macintosh PowerPoint</Application>
  <PresentationFormat>寬螢幕</PresentationFormat>
  <Paragraphs>536</Paragraphs>
  <Slides>66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66</vt:i4>
      </vt:variant>
    </vt:vector>
  </HeadingPairs>
  <TitlesOfParts>
    <vt:vector size="77" baseType="lpstr">
      <vt:lpstr>.AppleSystemUIFont</vt:lpstr>
      <vt:lpstr>.PingFangTC-Regular</vt:lpstr>
      <vt:lpstr>Calibri</vt:lpstr>
      <vt:lpstr>Calibri Light</vt:lpstr>
      <vt:lpstr>Songti TC</vt:lpstr>
      <vt:lpstr>Wingdings</vt:lpstr>
      <vt:lpstr>微軟正黑體</vt:lpstr>
      <vt:lpstr>新細明體</vt:lpstr>
      <vt:lpstr>Arial</vt:lpstr>
      <vt:lpstr>Office 佈景主題</vt:lpstr>
      <vt:lpstr>1_Office 佈景主題</vt:lpstr>
      <vt:lpstr>PowerPoint 簡報</vt:lpstr>
      <vt:lpstr>發展背景與動機</vt:lpstr>
      <vt:lpstr>系統發展目的</vt:lpstr>
      <vt:lpstr>系統範圍</vt:lpstr>
      <vt:lpstr>帳戶（安全性）控管：</vt:lpstr>
      <vt:lpstr>帳號設定：</vt:lpstr>
      <vt:lpstr>收藏畫面：（獎勵機制）</vt:lpstr>
      <vt:lpstr>坐姿狀態</vt:lpstr>
      <vt:lpstr>背景知識</vt:lpstr>
      <vt:lpstr>PoseNet—影像讀入</vt:lpstr>
      <vt:lpstr>SVM分類器—資料處理</vt:lpstr>
      <vt:lpstr>SVM分類器—資料處理</vt:lpstr>
      <vt:lpstr>SVM分類器—資料處理</vt:lpstr>
      <vt:lpstr>現在市場上相似的應用程式—護眼小助手</vt:lpstr>
      <vt:lpstr>現在市場上相似的應用程式—護眼小助手</vt:lpstr>
      <vt:lpstr>現在市場上相似的應用程式—護眼小助手</vt:lpstr>
      <vt:lpstr>現在市場上相似的應用程式—護眼小助手</vt:lpstr>
      <vt:lpstr>現在市場上相似的應用程式—護眼小助手</vt:lpstr>
      <vt:lpstr>現在市場上相似的應用程式—護眼小助手</vt:lpstr>
      <vt:lpstr>現在市場上相似的應用程式—Sense-U 夾子</vt:lpstr>
      <vt:lpstr>現在市場上相似的應用程式—Sense-U 夾子</vt:lpstr>
      <vt:lpstr>現在市場上相似的應用程式—Sense-U 夾子</vt:lpstr>
      <vt:lpstr>本系統與其他相似應用程式之比較</vt:lpstr>
      <vt:lpstr>系統限制</vt:lpstr>
      <vt:lpstr>PowerPoint 簡報</vt:lpstr>
      <vt:lpstr>對固態硬碟的應變措施</vt:lpstr>
      <vt:lpstr>商業模型與系統商業應用</vt:lpstr>
      <vt:lpstr>PowerPoint 簡報</vt:lpstr>
      <vt:lpstr>系統設置獎勵流程圖</vt:lpstr>
      <vt:lpstr>PowerPoint 簡報</vt:lpstr>
      <vt:lpstr>PowerPoint 簡報</vt:lpstr>
      <vt:lpstr>商業模式</vt:lpstr>
      <vt:lpstr>系統運作流程圖</vt:lpstr>
      <vt:lpstr>PowerPoint 簡報</vt:lpstr>
      <vt:lpstr>PowerPoint 簡報</vt:lpstr>
      <vt:lpstr>PowerPoint 簡報</vt:lpstr>
      <vt:lpstr>軟體設計規格</vt:lpstr>
      <vt:lpstr>資料庫設計—現階段：No-SQL</vt:lpstr>
      <vt:lpstr>現階段使用—非關聯式資料庫</vt:lpstr>
      <vt:lpstr>PowerPoint 簡報</vt:lpstr>
      <vt:lpstr>PowerPoint 簡報</vt:lpstr>
      <vt:lpstr>介面藍圖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介面藍圖</vt:lpstr>
      <vt:lpstr>PowerPoint 簡報</vt:lpstr>
      <vt:lpstr>PowerPoint 簡報</vt:lpstr>
      <vt:lpstr>資源需求 （經濟經費）</vt:lpstr>
      <vt:lpstr>系統開發經費[註1]</vt:lpstr>
      <vt:lpstr>PowerPoint 簡報</vt:lpstr>
      <vt:lpstr>總計</vt:lpstr>
      <vt:lpstr>PowerPoint 簡報</vt:lpstr>
      <vt:lpstr>使用者所需經費</vt:lpstr>
      <vt:lpstr>折舊備註</vt:lpstr>
      <vt:lpstr>系統實作專題探討</vt:lpstr>
      <vt:lpstr>發展中遇到的問題、困難與解決方法</vt:lpstr>
      <vt:lpstr>系統優缺評估 SWOT</vt:lpstr>
      <vt:lpstr>未來展望</vt:lpstr>
      <vt:lpstr>PowerPoint 簡報</vt:lpstr>
      <vt:lpstr>貢獻度</vt:lpstr>
      <vt:lpstr>PowerPoint 簡報</vt:lpstr>
      <vt:lpstr>根據GitHub之貢獻度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琦 王</dc:creator>
  <cp:lastModifiedBy>405402168@mail.fju.edu.tw</cp:lastModifiedBy>
  <cp:revision>68</cp:revision>
  <dcterms:created xsi:type="dcterms:W3CDTF">2019-05-18T06:31:02Z</dcterms:created>
  <dcterms:modified xsi:type="dcterms:W3CDTF">2019-05-19T17:45:53Z</dcterms:modified>
</cp:coreProperties>
</file>